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1021" r:id="rId3"/>
    <p:sldId id="842" r:id="rId4"/>
    <p:sldId id="812" r:id="rId5"/>
    <p:sldId id="813" r:id="rId6"/>
    <p:sldId id="1110" r:id="rId7"/>
    <p:sldId id="1091" r:id="rId8"/>
    <p:sldId id="1101" r:id="rId9"/>
    <p:sldId id="1106" r:id="rId10"/>
    <p:sldId id="1093" r:id="rId11"/>
    <p:sldId id="728" r:id="rId12"/>
    <p:sldId id="984" r:id="rId13"/>
    <p:sldId id="985" r:id="rId14"/>
    <p:sldId id="1111" r:id="rId15"/>
    <p:sldId id="825" r:id="rId16"/>
    <p:sldId id="1112" r:id="rId17"/>
    <p:sldId id="1113" r:id="rId18"/>
    <p:sldId id="1114" r:id="rId19"/>
    <p:sldId id="1116" r:id="rId20"/>
    <p:sldId id="1118" r:id="rId21"/>
    <p:sldId id="1119" r:id="rId22"/>
    <p:sldId id="1120" r:id="rId23"/>
    <p:sldId id="1039" r:id="rId24"/>
    <p:sldId id="1040" r:id="rId25"/>
    <p:sldId id="1125" r:id="rId26"/>
    <p:sldId id="1046" r:id="rId27"/>
    <p:sldId id="1084" r:id="rId28"/>
    <p:sldId id="1047" r:id="rId29"/>
    <p:sldId id="1048" r:id="rId30"/>
    <p:sldId id="1049" r:id="rId31"/>
    <p:sldId id="1050" r:id="rId32"/>
    <p:sldId id="1133" r:id="rId33"/>
    <p:sldId id="1134" r:id="rId34"/>
    <p:sldId id="1135" r:id="rId35"/>
    <p:sldId id="1136" r:id="rId36"/>
    <p:sldId id="1087" r:id="rId37"/>
    <p:sldId id="1095" r:id="rId38"/>
    <p:sldId id="1130" r:id="rId39"/>
    <p:sldId id="1107" r:id="rId40"/>
    <p:sldId id="1123" r:id="rId41"/>
    <p:sldId id="1124" r:id="rId42"/>
    <p:sldId id="1060" r:id="rId43"/>
  </p:sldIdLst>
  <p:sldSz cx="9144000" cy="6858000" type="screen4x3"/>
  <p:notesSz cx="7099300" cy="102346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Century Gothic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Century Gothic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Century Gothic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Century Gothic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Century Gothic" pitchFamily="34" charset="0"/>
        <a:ea typeface="+mn-ea"/>
        <a:cs typeface="Arial" charset="0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Century Gothic" pitchFamily="34" charset="0"/>
        <a:ea typeface="+mn-ea"/>
        <a:cs typeface="Arial" charset="0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Century Gothic" pitchFamily="34" charset="0"/>
        <a:ea typeface="+mn-ea"/>
        <a:cs typeface="Arial" charset="0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Century Gothic" pitchFamily="34" charset="0"/>
        <a:ea typeface="+mn-ea"/>
        <a:cs typeface="Arial" charset="0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Century Gothic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EC7"/>
    <a:srgbClr val="009999"/>
    <a:srgbClr val="333300"/>
    <a:srgbClr val="660066"/>
    <a:srgbClr val="72706F"/>
    <a:srgbClr val="777777"/>
    <a:srgbClr val="D60093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2" autoAdjust="0"/>
    <p:restoredTop sz="92471" autoAdjust="0"/>
  </p:normalViewPr>
  <p:slideViewPr>
    <p:cSldViewPr>
      <p:cViewPr>
        <p:scale>
          <a:sx n="115" d="100"/>
          <a:sy n="115" d="100"/>
        </p:scale>
        <p:origin x="-46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3354" y="-108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364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15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15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B0E0237-FE3B-438B-AF73-D665FF46E00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59" tIns="47380" rIns="94759" bIns="47380" anchor="b"/>
          <a:lstStyle/>
          <a:p>
            <a:pPr algn="r" eaLnBrk="0" hangingPunct="0"/>
            <a:fld id="{EA1B3897-75EA-4B40-ABF7-68318FCBF692}" type="slidenum">
              <a:rPr lang="pl-PL" altLang="pl-PL" sz="1200" b="0">
                <a:latin typeface="Times New Roman" pitchFamily="18" charset="0"/>
              </a:rPr>
              <a:pPr algn="r" eaLnBrk="0" hangingPunct="0"/>
              <a:t>4</a:t>
            </a:fld>
            <a:endParaRPr lang="pl-PL" altLang="pl-PL" sz="1200" b="0">
              <a:latin typeface="Times New Roman" pitchFamily="18" charset="0"/>
            </a:endParaRPr>
          </a:p>
        </p:txBody>
      </p:sp>
      <p:sp>
        <p:nvSpPr>
          <p:cNvPr id="2150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1" hangingPunct="1"/>
            <a:fld id="{08B63678-4347-47DC-8CD1-F9CB5E29CF13}" type="slidenum">
              <a:rPr lang="pl-PL" altLang="pl-PL" smtClean="0">
                <a:latin typeface="Haettenschweiler"/>
                <a:cs typeface="Arial" charset="0"/>
              </a:rPr>
              <a:pPr eaLnBrk="1" hangingPunct="1"/>
              <a:t>10</a:t>
            </a:fld>
            <a:endParaRPr lang="pl-PL" altLang="pl-PL" smtClean="0">
              <a:latin typeface="Haettenschweiler"/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FEDD5F-5F24-4344-A315-9781A87BDCC0}" type="slidenum">
              <a:rPr lang="pl-PL" altLang="pl-PL" smtClean="0">
                <a:cs typeface="Arial" charset="0"/>
              </a:rPr>
              <a:pPr/>
              <a:t>37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5837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F249E-EE19-4E72-8A10-A9E7CCCA8B9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5445E-6D41-4004-B716-464308FE3B1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2838D-713C-4D14-9702-BF8965BCA8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86C84-F521-4C43-8DB6-3F2E888AFEC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ytuł, tekst i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c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pl-PL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C634E-6408-4B25-B40E-2A9C399E566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9A69E-79F8-4EEC-B912-D6A2FC26C6C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244CC-F26C-4238-A140-16738A7104C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ADF89-DA99-4629-AC05-DB67DC8D84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DAC9B-EC46-43B4-A25F-841AFA4E352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BFA59-AD20-4273-B56D-38C99EDD10E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B22D1-B0EF-4FFC-A6E5-1F886B1D742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D96E1-CC58-466B-9D5F-18D671C6952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2F602-A5DB-498F-AA1C-CD23D1ABDF6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wzorzec stylu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wzorce stylu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FontTx/>
              <a:buNone/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FAACDD7-82BE-48D9-BBCE-52121082EB2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0" y="2928938"/>
            <a:ext cx="9144000" cy="2239962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  <a:defRPr/>
            </a:pPr>
            <a:r>
              <a:rPr lang="pl-PL" sz="2800" dirty="0">
                <a:solidFill>
                  <a:srgbClr val="006EC7"/>
                </a:solidFill>
                <a:cs typeface="+mn-cs"/>
              </a:rPr>
              <a:t>Działalność komitetów technicznych PKN</a:t>
            </a:r>
          </a:p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  <a:defRPr/>
            </a:pPr>
            <a:endParaRPr lang="pl-PL" sz="2400" dirty="0">
              <a:solidFill>
                <a:srgbClr val="006EC7"/>
              </a:solidFill>
              <a:cs typeface="+mn-cs"/>
            </a:endParaRPr>
          </a:p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  <a:defRPr/>
            </a:pPr>
            <a:r>
              <a:rPr lang="pl-PL" sz="2000" dirty="0">
                <a:solidFill>
                  <a:srgbClr val="006EC7"/>
                </a:solidFill>
                <a:cs typeface="+mn-cs"/>
              </a:rPr>
              <a:t>Anna Gruszka</a:t>
            </a:r>
          </a:p>
          <a:p>
            <a:pPr algn="ctr" eaLnBrk="0" hangingPunct="0">
              <a:spcBef>
                <a:spcPct val="50000"/>
              </a:spcBef>
              <a:defRPr/>
            </a:pPr>
            <a:endParaRPr lang="pl-PL" sz="2000" dirty="0">
              <a:solidFill>
                <a:srgbClr val="006699"/>
              </a:solidFill>
              <a:cs typeface="+mn-cs"/>
            </a:endParaRPr>
          </a:p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  <a:defRPr/>
            </a:pPr>
            <a:endParaRPr lang="pl-PL" sz="2000" dirty="0">
              <a:solidFill>
                <a:srgbClr val="006EC7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17411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EFD9DC-7895-434E-843A-ECF40CBB32D7}" type="slidenum">
              <a:rPr lang="pl-PL" altLang="pl-PL" smtClean="0">
                <a:cs typeface="Arial" charset="0"/>
              </a:rPr>
              <a:pPr/>
              <a:t>1</a:t>
            </a:fld>
            <a:endParaRPr lang="pl-PL" altLang="pl-PL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333375"/>
            <a:ext cx="8027987" cy="863600"/>
          </a:xfrm>
        </p:spPr>
        <p:txBody>
          <a:bodyPr/>
          <a:lstStyle/>
          <a:p>
            <a:r>
              <a:rPr lang="pl-PL" altLang="pl-PL" sz="2800" b="1" smtClean="0">
                <a:solidFill>
                  <a:srgbClr val="333399"/>
                </a:solidFill>
                <a:latin typeface="Century Gothic" pitchFamily="34" charset="0"/>
              </a:rPr>
              <a:t>KOMITETY TECHNICZNE PKN</a:t>
            </a:r>
            <a:r>
              <a:rPr lang="pl-PL" altLang="pl-PL" sz="2800" b="1" smtClean="0">
                <a:solidFill>
                  <a:schemeClr val="accent2"/>
                </a:solidFill>
                <a:latin typeface="Century Gothic" pitchFamily="34" charset="0"/>
              </a:rPr>
              <a:t/>
            </a:r>
            <a:br>
              <a:rPr lang="pl-PL" altLang="pl-PL" sz="2800" b="1" smtClean="0">
                <a:solidFill>
                  <a:schemeClr val="accent2"/>
                </a:solidFill>
                <a:latin typeface="Century Gothic" pitchFamily="34" charset="0"/>
              </a:rPr>
            </a:br>
            <a:r>
              <a:rPr lang="pl-PL" altLang="pl-PL" sz="1600" smtClean="0">
                <a:latin typeface="Century Gothic" pitchFamily="34" charset="0"/>
              </a:rPr>
              <a:t>(art. 23)</a:t>
            </a:r>
            <a:endParaRPr lang="pl-PL" altLang="pl-PL" sz="3200" smtClean="0">
              <a:latin typeface="Century Gothic" pitchFamily="34" charset="0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557338"/>
            <a:ext cx="7632700" cy="5184775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pl-PL" altLang="pl-PL" sz="2000" b="1" smtClean="0">
                <a:latin typeface="Century Gothic" pitchFamily="34" charset="0"/>
              </a:rPr>
              <a:t>Komitety techniczne realizują cele wymienione w art. 3 ustawy poprzez opracowywanie Polskich Norm i innych dokumentów normalizacyjnych w określonych zakresach tematycznych</a:t>
            </a:r>
            <a:r>
              <a:rPr lang="pl-PL" altLang="pl-PL" sz="2000" smtClean="0">
                <a:latin typeface="Century Gothic" pitchFamily="34" charset="0"/>
              </a:rPr>
              <a:t>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pl-PL" altLang="pl-PL" sz="2000" smtClean="0">
              <a:latin typeface="Century Gothic" pitchFamily="34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pl-PL" altLang="pl-PL" sz="2000" b="1" smtClean="0">
                <a:solidFill>
                  <a:schemeClr val="accent2"/>
                </a:solidFill>
                <a:latin typeface="Century Gothic" pitchFamily="34" charset="0"/>
              </a:rPr>
              <a:t>W skład komitetu technicznego wchodzą specjaliści delegowani przez organy administracji rządowej, organizacje gospodarcze, pracodawców, konsumenckie, zawodowe i naukowo-techniczne, szkół wyższych i nauki  oraz pracownicy PKN</a:t>
            </a:r>
            <a:r>
              <a:rPr lang="pl-PL" altLang="pl-PL" sz="2000" smtClean="0">
                <a:latin typeface="Century Gothic" pitchFamily="34" charset="0"/>
              </a:rPr>
              <a:t>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pl-PL" altLang="pl-PL" sz="2000" smtClean="0">
              <a:latin typeface="Century Gothic" pitchFamily="34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pl-PL" altLang="pl-PL" sz="2000" smtClean="0">
                <a:latin typeface="Century Gothic" pitchFamily="34" charset="0"/>
              </a:rPr>
              <a:t>Komitety techniczne powołuje i odwołuje Prezes PKN po zasięgnięciu opinii Rady. 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pl-PL" altLang="pl-PL" sz="2000" smtClean="0">
              <a:latin typeface="Century Gothic" pitchFamily="34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pl-PL" altLang="pl-PL" sz="2000" smtClean="0">
                <a:latin typeface="Century Gothic" pitchFamily="34" charset="0"/>
              </a:rPr>
              <a:t>Sekretariaty komitetów technicznych prowadzi PKN; z tym że PKN może powierzać w drodze umowy prowadzenie innym jednostkom  organizacyjnym, na koszt tych jednostek</a:t>
            </a:r>
          </a:p>
        </p:txBody>
      </p:sp>
      <p:sp>
        <p:nvSpPr>
          <p:cNvPr id="27651" name="Symbol zastępczy numeru slajdu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66147343-BCA9-42C2-9A9E-38FDD7A37049}" type="slidenum">
              <a:rPr lang="pl-PL" altLang="pl-PL" sz="1400" b="0">
                <a:latin typeface="Times New Roman" pitchFamily="18" charset="0"/>
              </a:rPr>
              <a:pPr algn="r" eaLnBrk="0" hangingPunct="0"/>
              <a:t>10</a:t>
            </a:fld>
            <a:endParaRPr lang="pl-PL" altLang="pl-PL" sz="1400" b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ChangeArrowheads="1"/>
          </p:cNvSpPr>
          <p:nvPr/>
        </p:nvSpPr>
        <p:spPr bwMode="auto">
          <a:xfrm>
            <a:off x="2266950" y="5662613"/>
            <a:ext cx="554513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endParaRPr lang="pl-PL" altLang="pl-PL"/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title"/>
          </p:nvPr>
        </p:nvSpPr>
        <p:spPr>
          <a:xfrm>
            <a:off x="1116013" y="188913"/>
            <a:ext cx="8027987" cy="576262"/>
          </a:xfrm>
        </p:spPr>
        <p:txBody>
          <a:bodyPr/>
          <a:lstStyle/>
          <a:p>
            <a:r>
              <a:rPr lang="pl-PL" altLang="pl-PL" sz="2800" b="1" smtClean="0">
                <a:solidFill>
                  <a:srgbClr val="333399"/>
                </a:solidFill>
                <a:latin typeface="Century Gothic" pitchFamily="34" charset="0"/>
              </a:rPr>
              <a:t>KOMITETY TECHNICZNE</a:t>
            </a:r>
            <a:r>
              <a:rPr lang="pl-PL" altLang="pl-PL" sz="3200" b="1" smtClean="0"/>
              <a:t> </a:t>
            </a: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1619250" y="1196975"/>
            <a:ext cx="2736850" cy="3816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endParaRPr lang="pl-PL" altLang="pl-PL"/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5148263" y="1270000"/>
            <a:ext cx="3249612" cy="1439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endParaRPr lang="pl-PL" altLang="pl-PL"/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5148263" y="3357563"/>
            <a:ext cx="3249612" cy="1439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endParaRPr lang="pl-PL" altLang="pl-PL"/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1619250" y="1412875"/>
            <a:ext cx="2624138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altLang="pl-PL" sz="2400">
                <a:latin typeface="Arial Narrow" pitchFamily="34" charset="0"/>
              </a:rPr>
              <a:t>    Członkowie KT</a:t>
            </a:r>
          </a:p>
          <a:p>
            <a:pPr eaLnBrk="0" hangingPunct="0">
              <a:spcBef>
                <a:spcPct val="50000"/>
              </a:spcBef>
            </a:pPr>
            <a:endParaRPr lang="pl-PL" altLang="pl-PL" sz="1400" b="0">
              <a:latin typeface="Arial" charset="0"/>
            </a:endParaRPr>
          </a:p>
          <a:p>
            <a:pPr eaLnBrk="0" hangingPunct="0">
              <a:spcBef>
                <a:spcPct val="50000"/>
              </a:spcBef>
            </a:pPr>
            <a:endParaRPr lang="pl-PL" altLang="pl-PL" sz="1400" b="0">
              <a:latin typeface="Arial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l-PL" altLang="pl-PL" sz="1400" b="0">
                <a:latin typeface="Arial" charset="0"/>
              </a:rPr>
              <a:t>  Nie mniej niż 5, </a:t>
            </a:r>
          </a:p>
          <a:p>
            <a:pPr algn="ctr" eaLnBrk="0" hangingPunct="0">
              <a:spcBef>
                <a:spcPct val="50000"/>
              </a:spcBef>
            </a:pPr>
            <a:r>
              <a:rPr lang="pl-PL" altLang="pl-PL" sz="1400" b="0">
                <a:latin typeface="Arial" charset="0"/>
              </a:rPr>
              <a:t>nie więcej niż 30</a:t>
            </a:r>
          </a:p>
          <a:p>
            <a:pPr eaLnBrk="0" hangingPunct="0">
              <a:spcBef>
                <a:spcPct val="50000"/>
              </a:spcBef>
            </a:pPr>
            <a:endParaRPr lang="pl-PL" altLang="pl-PL" sz="1400" b="0">
              <a:latin typeface="Arial" charset="0"/>
            </a:endParaRPr>
          </a:p>
          <a:p>
            <a:pPr eaLnBrk="0" hangingPunct="0">
              <a:spcBef>
                <a:spcPct val="50000"/>
              </a:spcBef>
            </a:pPr>
            <a:endParaRPr lang="pl-PL" altLang="pl-PL" sz="1400" b="0">
              <a:latin typeface="Arial" charset="0"/>
            </a:endParaRPr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5219700" y="1341438"/>
            <a:ext cx="2936875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altLang="pl-PL" sz="2400">
                <a:latin typeface="Arial Narrow" pitchFamily="34" charset="0"/>
              </a:rPr>
              <a:t> Przewodniczący KT</a:t>
            </a:r>
          </a:p>
          <a:p>
            <a:pPr eaLnBrk="0" hangingPunct="0"/>
            <a:endParaRPr lang="pl-PL" altLang="pl-PL" sz="2000">
              <a:latin typeface="Arial" charset="0"/>
            </a:endParaRPr>
          </a:p>
          <a:p>
            <a:pPr eaLnBrk="0" hangingPunct="0"/>
            <a:r>
              <a:rPr lang="pl-PL" altLang="pl-PL" sz="1600">
                <a:latin typeface="Arial" charset="0"/>
              </a:rPr>
              <a:t>Zastępca Przewodniczącego</a:t>
            </a:r>
          </a:p>
          <a:p>
            <a:pPr eaLnBrk="0" hangingPunct="0"/>
            <a:r>
              <a:rPr lang="pl-PL" altLang="pl-PL" sz="1600" b="0">
                <a:latin typeface="Arial" charset="0"/>
              </a:rPr>
              <a:t>(osoby wybrane ze składu KT)</a:t>
            </a:r>
          </a:p>
        </p:txBody>
      </p:sp>
      <p:sp>
        <p:nvSpPr>
          <p:cNvPr id="29704" name="Text Box 9"/>
          <p:cNvSpPr txBox="1">
            <a:spLocks noChangeArrowheads="1"/>
          </p:cNvSpPr>
          <p:nvPr/>
        </p:nvSpPr>
        <p:spPr bwMode="auto">
          <a:xfrm>
            <a:off x="5219700" y="3430588"/>
            <a:ext cx="32781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altLang="pl-PL" sz="2400">
                <a:latin typeface="Arial Narrow" pitchFamily="34" charset="0"/>
              </a:rPr>
              <a:t>         </a:t>
            </a:r>
            <a:r>
              <a:rPr lang="pl-PL" altLang="pl-PL" sz="2400">
                <a:solidFill>
                  <a:srgbClr val="808000"/>
                </a:solidFill>
                <a:latin typeface="Arial Narrow" pitchFamily="34" charset="0"/>
              </a:rPr>
              <a:t>Sekretarz KT</a:t>
            </a:r>
          </a:p>
          <a:p>
            <a:pPr eaLnBrk="0" hangingPunct="0"/>
            <a:endParaRPr lang="pl-PL" altLang="pl-PL" sz="2400" b="0">
              <a:solidFill>
                <a:srgbClr val="808000"/>
              </a:solidFill>
              <a:latin typeface="Arial Narrow" pitchFamily="34" charset="0"/>
            </a:endParaRPr>
          </a:p>
          <a:p>
            <a:pPr eaLnBrk="0" hangingPunct="0"/>
            <a:r>
              <a:rPr lang="pl-PL" altLang="pl-PL" sz="1600" b="0">
                <a:solidFill>
                  <a:srgbClr val="808000"/>
                </a:solidFill>
                <a:latin typeface="Arial" charset="0"/>
              </a:rPr>
              <a:t>(osoba wskazana przez </a:t>
            </a:r>
          </a:p>
          <a:p>
            <a:pPr eaLnBrk="0" hangingPunct="0"/>
            <a:r>
              <a:rPr lang="pl-PL" altLang="pl-PL" sz="1600" b="0">
                <a:solidFill>
                  <a:srgbClr val="808000"/>
                </a:solidFill>
                <a:latin typeface="Arial" charset="0"/>
              </a:rPr>
              <a:t>jednostkę prowadzącą sekretariat)</a:t>
            </a:r>
          </a:p>
        </p:txBody>
      </p:sp>
      <p:sp>
        <p:nvSpPr>
          <p:cNvPr id="29705" name="AutoShape 10"/>
          <p:cNvSpPr>
            <a:spLocks noChangeArrowheads="1"/>
          </p:cNvSpPr>
          <p:nvPr/>
        </p:nvSpPr>
        <p:spPr bwMode="auto">
          <a:xfrm>
            <a:off x="4427538" y="1701800"/>
            <a:ext cx="690562" cy="485775"/>
          </a:xfrm>
          <a:prstGeom prst="rightArrow">
            <a:avLst>
              <a:gd name="adj1" fmla="val 50000"/>
              <a:gd name="adj2" fmla="val 3553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endParaRPr lang="pl-PL" altLang="pl-PL"/>
          </a:p>
        </p:txBody>
      </p:sp>
      <p:sp>
        <p:nvSpPr>
          <p:cNvPr id="29706" name="Text Box 11"/>
          <p:cNvSpPr txBox="1">
            <a:spLocks noChangeArrowheads="1"/>
          </p:cNvSpPr>
          <p:nvPr/>
        </p:nvSpPr>
        <p:spPr bwMode="auto">
          <a:xfrm>
            <a:off x="3851275" y="5662613"/>
            <a:ext cx="273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pl-PL" sz="1800">
                <a:solidFill>
                  <a:srgbClr val="CC3300"/>
                </a:solidFill>
                <a:latin typeface="Arial" charset="0"/>
              </a:rPr>
              <a:t>Konsultant  KT</a:t>
            </a:r>
          </a:p>
        </p:txBody>
      </p:sp>
      <p:sp>
        <p:nvSpPr>
          <p:cNvPr id="29707" name="Text Box 12"/>
          <p:cNvSpPr txBox="1">
            <a:spLocks noChangeArrowheads="1"/>
          </p:cNvSpPr>
          <p:nvPr/>
        </p:nvSpPr>
        <p:spPr bwMode="auto">
          <a:xfrm>
            <a:off x="3059113" y="5662613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l-PL" altLang="pl-PL" sz="1800" b="0">
              <a:latin typeface="Arial" charset="0"/>
            </a:endParaRPr>
          </a:p>
        </p:txBody>
      </p:sp>
      <p:sp>
        <p:nvSpPr>
          <p:cNvPr id="29708" name="AutoShape 13"/>
          <p:cNvSpPr>
            <a:spLocks noChangeArrowheads="1"/>
          </p:cNvSpPr>
          <p:nvPr/>
        </p:nvSpPr>
        <p:spPr bwMode="auto">
          <a:xfrm>
            <a:off x="4427538" y="4149725"/>
            <a:ext cx="690562" cy="485775"/>
          </a:xfrm>
          <a:prstGeom prst="rightArrow">
            <a:avLst>
              <a:gd name="adj1" fmla="val 50000"/>
              <a:gd name="adj2" fmla="val 3553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endParaRPr lang="pl-PL" altLang="pl-PL"/>
          </a:p>
        </p:txBody>
      </p:sp>
      <p:sp>
        <p:nvSpPr>
          <p:cNvPr id="29709" name="AutoShape 14"/>
          <p:cNvSpPr>
            <a:spLocks noChangeArrowheads="1"/>
          </p:cNvSpPr>
          <p:nvPr/>
        </p:nvSpPr>
        <p:spPr bwMode="auto">
          <a:xfrm>
            <a:off x="2843213" y="5013325"/>
            <a:ext cx="431800" cy="576263"/>
          </a:xfrm>
          <a:prstGeom prst="upArrow">
            <a:avLst>
              <a:gd name="adj1" fmla="val 50000"/>
              <a:gd name="adj2" fmla="val 333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endParaRPr lang="pl-PL" altLang="pl-PL"/>
          </a:p>
        </p:txBody>
      </p:sp>
      <p:sp>
        <p:nvSpPr>
          <p:cNvPr id="29710" name="AutoShape 15"/>
          <p:cNvSpPr>
            <a:spLocks noChangeArrowheads="1"/>
          </p:cNvSpPr>
          <p:nvPr/>
        </p:nvSpPr>
        <p:spPr bwMode="auto">
          <a:xfrm>
            <a:off x="6156325" y="5013325"/>
            <a:ext cx="431800" cy="576263"/>
          </a:xfrm>
          <a:prstGeom prst="upArrow">
            <a:avLst>
              <a:gd name="adj1" fmla="val 50000"/>
              <a:gd name="adj2" fmla="val 333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endParaRPr lang="pl-PL" altLang="pl-PL"/>
          </a:p>
        </p:txBody>
      </p:sp>
      <p:sp>
        <p:nvSpPr>
          <p:cNvPr id="29711" name="Symbol zastępczy numeru slajdu 1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689597-1BAC-4D85-B4BC-55073CF4809D}" type="slidenum">
              <a:rPr lang="pl-PL" altLang="pl-PL" smtClean="0">
                <a:cs typeface="Arial" charset="0"/>
              </a:rPr>
              <a:pPr/>
              <a:t>11</a:t>
            </a:fld>
            <a:endParaRPr lang="pl-PL" altLang="pl-PL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1143000" y="214313"/>
            <a:ext cx="8001000" cy="893762"/>
          </a:xfrm>
        </p:spPr>
        <p:txBody>
          <a:bodyPr anchorCtr="1"/>
          <a:lstStyle/>
          <a:p>
            <a:r>
              <a:rPr lang="pl-PL" altLang="pl-PL" sz="3200" b="1" smtClean="0">
                <a:solidFill>
                  <a:srgbClr val="00007D"/>
                </a:solidFill>
                <a:latin typeface="Arial" charset="0"/>
                <a:cs typeface="Arial" charset="0"/>
              </a:rPr>
              <a:t>Rola i zadania Komitetu Technicznego</a:t>
            </a:r>
          </a:p>
        </p:txBody>
      </p:sp>
      <p:sp>
        <p:nvSpPr>
          <p:cNvPr id="30722" name="Rectangle 3"/>
          <p:cNvSpPr>
            <a:spLocks noGrp="1"/>
          </p:cNvSpPr>
          <p:nvPr>
            <p:ph idx="1"/>
          </p:nvPr>
        </p:nvSpPr>
        <p:spPr>
          <a:xfrm>
            <a:off x="1214438" y="1196975"/>
            <a:ext cx="7929562" cy="5545138"/>
          </a:xfrm>
        </p:spPr>
        <p:txBody>
          <a:bodyPr/>
          <a:lstStyle/>
          <a:p>
            <a:r>
              <a:rPr lang="pl-PL" altLang="pl-PL" sz="2000" b="1" smtClean="0">
                <a:latin typeface="Century Gothic" pitchFamily="34" charset="0"/>
                <a:cs typeface="Arial" charset="0"/>
              </a:rPr>
              <a:t>KT opracowują Polskie Normy i inne dokumenty normalizacyjne oraz uczestniczą w pracach zgodnie z przepisami wewnętrznym PKN realizując następujące zadania</a:t>
            </a:r>
          </a:p>
          <a:p>
            <a:r>
              <a:rPr lang="pl-PL" altLang="pl-PL" sz="2000" smtClean="0">
                <a:latin typeface="Century Gothic" pitchFamily="34" charset="0"/>
                <a:cs typeface="Arial" charset="0"/>
              </a:rPr>
              <a:t>Przygotowywanie planu działania KT i programów prac normalizacyjnych oraz PD KT, w tym także planu dotyczącego PK</a:t>
            </a:r>
          </a:p>
          <a:p>
            <a:r>
              <a:rPr lang="pl-PL" altLang="pl-PL" sz="2000" smtClean="0">
                <a:solidFill>
                  <a:schemeClr val="accent2"/>
                </a:solidFill>
                <a:latin typeface="Century Gothic" pitchFamily="34" charset="0"/>
                <a:cs typeface="Arial" charset="0"/>
              </a:rPr>
              <a:t>Ustalanie zakresu działania KT i podział na PK, w tym zmian zakresu tematycznego</a:t>
            </a:r>
          </a:p>
          <a:p>
            <a:r>
              <a:rPr lang="pl-PL" altLang="pl-PL" sz="2000" smtClean="0">
                <a:latin typeface="Century Gothic" pitchFamily="34" charset="0"/>
              </a:rPr>
              <a:t>podejmowanie decyzji w sprawach propozycji nowych tematów (KNT), w tym KNT dotyczących zakresu tematycznego PK</a:t>
            </a:r>
            <a:r>
              <a:rPr lang="pl-PL" altLang="pl-PL" sz="2000" smtClean="0">
                <a:latin typeface="Century Gothic" pitchFamily="34" charset="0"/>
                <a:cs typeface="Arial" charset="0"/>
              </a:rPr>
              <a:t>,</a:t>
            </a:r>
          </a:p>
          <a:p>
            <a:r>
              <a:rPr lang="pl-PL" altLang="pl-PL" sz="2000" smtClean="0">
                <a:solidFill>
                  <a:schemeClr val="accent2"/>
                </a:solidFill>
                <a:latin typeface="Century Gothic" pitchFamily="34" charset="0"/>
              </a:rPr>
              <a:t>Rozstrzyganie spraw spornych w PK</a:t>
            </a:r>
          </a:p>
          <a:p>
            <a:r>
              <a:rPr lang="pl-PL" altLang="pl-PL" sz="2000" smtClean="0">
                <a:latin typeface="Century Gothic" pitchFamily="34" charset="0"/>
              </a:rPr>
              <a:t>Ustalanie źródeł finansowania i planowanie kosztów prac KT</a:t>
            </a:r>
          </a:p>
          <a:p>
            <a:r>
              <a:rPr lang="pl-PL" altLang="pl-PL" sz="2000" smtClean="0">
                <a:solidFill>
                  <a:schemeClr val="accent2"/>
                </a:solidFill>
                <a:latin typeface="Century Gothic" pitchFamily="34" charset="0"/>
              </a:rPr>
              <a:t>Uczestniczenie w europejskiej i międzynarodowej współpracy normalizacyjnej</a:t>
            </a:r>
            <a:endParaRPr lang="pl-PL" altLang="pl-PL" sz="2000" smtClean="0">
              <a:solidFill>
                <a:schemeClr val="accent2"/>
              </a:solidFill>
              <a:latin typeface="Century Gothic" pitchFamily="34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endParaRPr lang="pl-PL" altLang="pl-PL" sz="2000" smtClean="0">
              <a:latin typeface="Century Gothic" pitchFamily="34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endParaRPr lang="pl-PL" altLang="pl-PL" sz="2000" smtClean="0">
              <a:latin typeface="Century Gothic" pitchFamily="34" charset="0"/>
              <a:cs typeface="Arial" charset="0"/>
            </a:endParaRPr>
          </a:p>
        </p:txBody>
      </p:sp>
      <p:sp>
        <p:nvSpPr>
          <p:cNvPr id="30723" name="Symbol zastępczy numeru slajdu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F740C540-5EBF-456B-9E9E-632226D5F5B2}" type="slidenum">
              <a:rPr lang="pl-PL" altLang="pl-PL" sz="1400" b="0">
                <a:latin typeface="Times New Roman" pitchFamily="18" charset="0"/>
              </a:rPr>
              <a:pPr algn="r" eaLnBrk="0" hangingPunct="0"/>
              <a:t>12</a:t>
            </a:fld>
            <a:endParaRPr lang="pl-PL" altLang="pl-PL" sz="1400" b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971550" y="214313"/>
            <a:ext cx="8172450" cy="893762"/>
          </a:xfrm>
        </p:spPr>
        <p:txBody>
          <a:bodyPr anchorCtr="1"/>
          <a:lstStyle/>
          <a:p>
            <a:r>
              <a:rPr lang="pl-PL" altLang="pl-PL" sz="3200" b="1" smtClean="0">
                <a:solidFill>
                  <a:schemeClr val="accent2"/>
                </a:solidFill>
                <a:latin typeface="Arial" charset="0"/>
                <a:cs typeface="Arial" charset="0"/>
              </a:rPr>
              <a:t>Rola i zadania Komitetu Technicznego cd</a:t>
            </a:r>
          </a:p>
        </p:txBody>
      </p:sp>
      <p:sp>
        <p:nvSpPr>
          <p:cNvPr id="31746" name="Rectangle 3"/>
          <p:cNvSpPr>
            <a:spLocks noGrp="1"/>
          </p:cNvSpPr>
          <p:nvPr>
            <p:ph idx="1"/>
          </p:nvPr>
        </p:nvSpPr>
        <p:spPr>
          <a:xfrm>
            <a:off x="1214438" y="1143000"/>
            <a:ext cx="7929562" cy="5599113"/>
          </a:xfrm>
        </p:spPr>
        <p:txBody>
          <a:bodyPr/>
          <a:lstStyle/>
          <a:p>
            <a:r>
              <a:rPr lang="pl-PL" altLang="pl-PL" sz="2000" smtClean="0">
                <a:latin typeface="Century Gothic" pitchFamily="34" charset="0"/>
              </a:rPr>
              <a:t>Uzgadnianie projektów PN i innych dokumentów normalizacyjnych</a:t>
            </a:r>
          </a:p>
          <a:p>
            <a:r>
              <a:rPr lang="pl-PL" altLang="pl-PL" sz="2000" smtClean="0">
                <a:solidFill>
                  <a:schemeClr val="accent2"/>
                </a:solidFill>
                <a:latin typeface="Century Gothic" pitchFamily="34" charset="0"/>
              </a:rPr>
              <a:t>Zgłaszanie potrzeby dotyczącej zatwierdzenia i wycofania PN oraz innych dokumentów normalizacyjnych lub zaniechania prac nad projektem PN/PDN</a:t>
            </a:r>
            <a:endParaRPr lang="pl-PL" altLang="pl-PL" sz="2000" smtClean="0">
              <a:latin typeface="Century Gothic" pitchFamily="34" charset="0"/>
            </a:endParaRPr>
          </a:p>
          <a:p>
            <a:r>
              <a:rPr lang="pl-PL" altLang="pl-PL" sz="2000" smtClean="0">
                <a:latin typeface="Century Gothic" pitchFamily="34" charset="0"/>
              </a:rPr>
              <a:t>Interpretacja postanowień PN i innych dokumentów normalizacyjnych</a:t>
            </a:r>
          </a:p>
          <a:p>
            <a:r>
              <a:rPr lang="pl-PL" altLang="pl-PL" sz="2000" smtClean="0">
                <a:solidFill>
                  <a:schemeClr val="accent2"/>
                </a:solidFill>
                <a:latin typeface="Century Gothic" pitchFamily="34" charset="0"/>
              </a:rPr>
              <a:t>Opiniowanie projektów PN oraz innych dokumentów normalizacyjnych na wniosek innych OT</a:t>
            </a:r>
            <a:endParaRPr lang="pl-PL" altLang="pl-PL" sz="2000" smtClean="0">
              <a:latin typeface="Century Gothic" pitchFamily="34" charset="0"/>
            </a:endParaRPr>
          </a:p>
          <a:p>
            <a:r>
              <a:rPr lang="pl-PL" altLang="pl-PL" sz="2000" smtClean="0">
                <a:latin typeface="Century Gothic" pitchFamily="34" charset="0"/>
              </a:rPr>
              <a:t>Współpraca z innymi OT w zakresie opiniowania i uzgadniania projektów PN oraz innych dokumentów normalizacyjnych o tematyce dotyczącej kilku KT i/lub innych OT</a:t>
            </a:r>
          </a:p>
          <a:p>
            <a:r>
              <a:rPr lang="pl-PL" altLang="pl-PL" sz="2000" smtClean="0">
                <a:solidFill>
                  <a:schemeClr val="accent2"/>
                </a:solidFill>
                <a:latin typeface="Century Gothic" pitchFamily="34" charset="0"/>
              </a:rPr>
              <a:t>Nadzór nad aktualnością zbioru PN przypisanego do KT</a:t>
            </a:r>
            <a:endParaRPr lang="pl-PL" altLang="pl-PL" sz="2000" smtClean="0">
              <a:solidFill>
                <a:schemeClr val="accent2"/>
              </a:solidFill>
              <a:latin typeface="Century Gothic" pitchFamily="34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endParaRPr lang="pl-PL" altLang="pl-PL" sz="2000" smtClean="0">
              <a:solidFill>
                <a:schemeClr val="accent2"/>
              </a:solidFill>
              <a:latin typeface="Century Gothic" pitchFamily="34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endParaRPr lang="pl-PL" altLang="pl-PL" sz="2000" smtClean="0">
              <a:latin typeface="Century Gothic" pitchFamily="34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endParaRPr lang="pl-PL" altLang="pl-PL" sz="2000" smtClean="0">
              <a:latin typeface="Century Gothic" pitchFamily="34" charset="0"/>
              <a:cs typeface="Arial" charset="0"/>
            </a:endParaRPr>
          </a:p>
        </p:txBody>
      </p:sp>
      <p:sp>
        <p:nvSpPr>
          <p:cNvPr id="31747" name="Symbol zastępczy numeru slajdu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00C1AF43-0C16-4E3D-8796-7AD0A3B5661F}" type="slidenum">
              <a:rPr lang="pl-PL" altLang="pl-PL" sz="1400" b="0">
                <a:latin typeface="Times New Roman" pitchFamily="18" charset="0"/>
              </a:rPr>
              <a:pPr algn="r" eaLnBrk="0" hangingPunct="0"/>
              <a:t>13</a:t>
            </a:fld>
            <a:endParaRPr lang="pl-PL" altLang="pl-PL" sz="1400" b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ChangeArrowheads="1"/>
          </p:cNvSpPr>
          <p:nvPr/>
        </p:nvSpPr>
        <p:spPr bwMode="auto">
          <a:xfrm>
            <a:off x="1187450" y="1916113"/>
            <a:ext cx="7412038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pl-PL" sz="3200" b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+mn-cs"/>
              </a:rPr>
              <a:t>	</a:t>
            </a:r>
            <a:endParaRPr lang="pl-PL" sz="3200" b="0">
              <a:latin typeface="Times New Roman" pitchFamily="18" charset="0"/>
              <a:cs typeface="+mn-cs"/>
            </a:endParaRPr>
          </a:p>
        </p:txBody>
      </p:sp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1071563" y="0"/>
            <a:ext cx="8072437" cy="1190625"/>
          </a:xfrm>
        </p:spPr>
        <p:txBody>
          <a:bodyPr/>
          <a:lstStyle/>
          <a:p>
            <a:r>
              <a:rPr lang="pl-PL" altLang="pl-PL" sz="3200" b="1" smtClean="0">
                <a:solidFill>
                  <a:srgbClr val="333399"/>
                </a:solidFill>
                <a:latin typeface="Arial" charset="0"/>
                <a:cs typeface="Arial" charset="0"/>
              </a:rPr>
              <a:t>SKŁAD KOMITETÓW TECHNICZNYCH</a:t>
            </a:r>
          </a:p>
        </p:txBody>
      </p:sp>
      <p:sp>
        <p:nvSpPr>
          <p:cNvPr id="32771" name="Rectangle 3"/>
          <p:cNvSpPr>
            <a:spLocks noGrp="1"/>
          </p:cNvSpPr>
          <p:nvPr>
            <p:ph idx="1"/>
          </p:nvPr>
        </p:nvSpPr>
        <p:spPr>
          <a:xfrm>
            <a:off x="1214438" y="1285875"/>
            <a:ext cx="7929562" cy="5572125"/>
          </a:xfrm>
        </p:spPr>
        <p:txBody>
          <a:bodyPr/>
          <a:lstStyle/>
          <a:p>
            <a:pPr marL="381000" indent="-381000">
              <a:lnSpc>
                <a:spcPct val="80000"/>
              </a:lnSpc>
              <a:spcBef>
                <a:spcPts val="500"/>
              </a:spcBef>
            </a:pPr>
            <a:r>
              <a:rPr lang="pl-PL" altLang="pl-PL" sz="2000" b="1" smtClean="0">
                <a:latin typeface="Century Gothic" pitchFamily="34" charset="0"/>
                <a:cs typeface="Arial" charset="0"/>
              </a:rPr>
              <a:t>Przewodniczący KT</a:t>
            </a:r>
            <a:r>
              <a:rPr lang="pl-PL" altLang="pl-PL" sz="2000" smtClean="0">
                <a:latin typeface="Century Gothic" pitchFamily="34" charset="0"/>
                <a:cs typeface="Arial" charset="0"/>
              </a:rPr>
              <a:t> – wybierany spośród reprezentantów członków KT i powoływany przez Prezesa PKN na 4 lata od daty powołania</a:t>
            </a:r>
          </a:p>
          <a:p>
            <a:pPr marL="381000" indent="-381000">
              <a:lnSpc>
                <a:spcPct val="80000"/>
              </a:lnSpc>
              <a:spcBef>
                <a:spcPts val="500"/>
              </a:spcBef>
            </a:pPr>
            <a:endParaRPr lang="pl-PL" altLang="pl-PL" sz="2000" smtClean="0">
              <a:latin typeface="Century Gothic" pitchFamily="34" charset="0"/>
              <a:cs typeface="Arial" charset="0"/>
            </a:endParaRPr>
          </a:p>
          <a:p>
            <a:pPr marL="381000" indent="-381000">
              <a:lnSpc>
                <a:spcPct val="80000"/>
              </a:lnSpc>
              <a:spcBef>
                <a:spcPts val="500"/>
              </a:spcBef>
            </a:pPr>
            <a:r>
              <a:rPr lang="pl-PL" altLang="pl-PL" sz="2000" b="1" smtClean="0">
                <a:latin typeface="Century Gothic" pitchFamily="34" charset="0"/>
                <a:cs typeface="Arial" charset="0"/>
              </a:rPr>
              <a:t>Zastępca przewodniczącego KT</a:t>
            </a:r>
            <a:r>
              <a:rPr lang="pl-PL" altLang="pl-PL" sz="2000" smtClean="0">
                <a:latin typeface="Century Gothic" pitchFamily="34" charset="0"/>
                <a:cs typeface="Arial" charset="0"/>
              </a:rPr>
              <a:t> – wybierany spośród reprezentantów członków KT i powoływany przez Prezesa PKN na 4 lata od daty powołania (jeżeli jest to konieczne)</a:t>
            </a:r>
          </a:p>
          <a:p>
            <a:pPr marL="381000" indent="-381000">
              <a:lnSpc>
                <a:spcPct val="80000"/>
              </a:lnSpc>
              <a:spcBef>
                <a:spcPts val="500"/>
              </a:spcBef>
            </a:pPr>
            <a:endParaRPr lang="pl-PL" altLang="pl-PL" sz="2000" smtClean="0">
              <a:latin typeface="Century Gothic" pitchFamily="34" charset="0"/>
              <a:cs typeface="Arial" charset="0"/>
            </a:endParaRPr>
          </a:p>
          <a:p>
            <a:pPr marL="381000" indent="-381000">
              <a:lnSpc>
                <a:spcPct val="80000"/>
              </a:lnSpc>
              <a:spcBef>
                <a:spcPts val="500"/>
              </a:spcBef>
            </a:pPr>
            <a:r>
              <a:rPr lang="pl-PL" altLang="pl-PL" sz="2000" b="1" smtClean="0">
                <a:latin typeface="Century Gothic" pitchFamily="34" charset="0"/>
                <a:cs typeface="Arial" charset="0"/>
              </a:rPr>
              <a:t>Sekretarz KT</a:t>
            </a:r>
            <a:r>
              <a:rPr lang="pl-PL" altLang="pl-PL" sz="2000" smtClean="0">
                <a:latin typeface="Century Gothic" pitchFamily="34" charset="0"/>
                <a:cs typeface="Arial" charset="0"/>
              </a:rPr>
              <a:t> – proponowany przez podmiot prowadzący sekretariat KT lub kierownika Sektora WPN (w przypadku prowadzenia sekretariatu KT przez PKN), powoływany przez Prezesa PKN na czas nieokreślony</a:t>
            </a:r>
          </a:p>
          <a:p>
            <a:pPr marL="381000" indent="-381000">
              <a:lnSpc>
                <a:spcPct val="80000"/>
              </a:lnSpc>
              <a:spcBef>
                <a:spcPts val="500"/>
              </a:spcBef>
            </a:pPr>
            <a:endParaRPr lang="pl-PL" altLang="pl-PL" sz="2000" smtClean="0">
              <a:latin typeface="Century Gothic" pitchFamily="34" charset="0"/>
              <a:cs typeface="Arial" charset="0"/>
            </a:endParaRPr>
          </a:p>
          <a:p>
            <a:pPr marL="381000" indent="-381000">
              <a:lnSpc>
                <a:spcPct val="80000"/>
              </a:lnSpc>
              <a:spcBef>
                <a:spcPts val="500"/>
              </a:spcBef>
            </a:pPr>
            <a:r>
              <a:rPr lang="pl-PL" altLang="pl-PL" sz="2000" b="1" smtClean="0">
                <a:solidFill>
                  <a:schemeClr val="accent2"/>
                </a:solidFill>
                <a:latin typeface="Century Gothic" pitchFamily="34" charset="0"/>
                <a:cs typeface="Arial" charset="0"/>
              </a:rPr>
              <a:t>Członkowie</a:t>
            </a:r>
            <a:r>
              <a:rPr lang="pl-PL" altLang="pl-PL" sz="2000" smtClean="0">
                <a:solidFill>
                  <a:schemeClr val="accent2"/>
                </a:solidFill>
                <a:latin typeface="Century Gothic" pitchFamily="34" charset="0"/>
                <a:cs typeface="Arial" charset="0"/>
              </a:rPr>
              <a:t> - powoływani przez Prezesa PKN na czas nieokreślony, działający poprzez swoich reprezentantów</a:t>
            </a:r>
          </a:p>
          <a:p>
            <a:pPr marL="381000" indent="-381000">
              <a:lnSpc>
                <a:spcPct val="80000"/>
              </a:lnSpc>
              <a:spcBef>
                <a:spcPts val="500"/>
              </a:spcBef>
            </a:pPr>
            <a:endParaRPr lang="pl-PL" altLang="pl-PL" sz="2000" smtClean="0">
              <a:latin typeface="Century Gothic" pitchFamily="34" charset="0"/>
              <a:cs typeface="Arial" charset="0"/>
            </a:endParaRPr>
          </a:p>
          <a:p>
            <a:pPr marL="381000" indent="-381000">
              <a:lnSpc>
                <a:spcPct val="80000"/>
              </a:lnSpc>
              <a:spcBef>
                <a:spcPts val="500"/>
              </a:spcBef>
            </a:pPr>
            <a:r>
              <a:rPr lang="pl-PL" altLang="pl-PL" sz="2000" b="1" smtClean="0">
                <a:latin typeface="Century Gothic" pitchFamily="34" charset="0"/>
                <a:cs typeface="Arial" charset="0"/>
              </a:rPr>
              <a:t>Konsultant KT</a:t>
            </a:r>
            <a:r>
              <a:rPr lang="pl-PL" altLang="pl-PL" sz="2000" smtClean="0">
                <a:latin typeface="Century Gothic" pitchFamily="34" charset="0"/>
                <a:cs typeface="Arial" charset="0"/>
              </a:rPr>
              <a:t> – pracownik PKN powołany do współpracy z KT, konsultant  KT może być jednocześnie sekretarzem.</a:t>
            </a:r>
          </a:p>
          <a:p>
            <a:pPr marL="381000" indent="-381000">
              <a:lnSpc>
                <a:spcPct val="80000"/>
              </a:lnSpc>
              <a:spcBef>
                <a:spcPts val="500"/>
              </a:spcBef>
              <a:buFontTx/>
              <a:buNone/>
            </a:pPr>
            <a:r>
              <a:rPr lang="pl-PL" altLang="pl-PL" sz="2000" smtClean="0">
                <a:latin typeface="Century Gothic" pitchFamily="34" charset="0"/>
                <a:cs typeface="Arial" charset="0"/>
              </a:rPr>
              <a:t>      </a:t>
            </a:r>
          </a:p>
        </p:txBody>
      </p:sp>
      <p:sp>
        <p:nvSpPr>
          <p:cNvPr id="32772" name="Symbol zastępczy numeru slajdu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F284A985-E783-4C5A-8E27-B51B30B792CB}" type="slidenum">
              <a:rPr lang="pl-PL" altLang="pl-PL" sz="1400" b="0">
                <a:latin typeface="Times New Roman" pitchFamily="18" charset="0"/>
              </a:rPr>
              <a:pPr algn="r" eaLnBrk="0" hangingPunct="0"/>
              <a:t>14</a:t>
            </a:fld>
            <a:endParaRPr lang="pl-PL" altLang="pl-PL" sz="1400" b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0350"/>
            <a:ext cx="8229600" cy="750888"/>
          </a:xfrm>
        </p:spPr>
        <p:txBody>
          <a:bodyPr/>
          <a:lstStyle/>
          <a:p>
            <a:r>
              <a:rPr lang="pl-PL" altLang="pl-PL" sz="3200" b="1" smtClean="0">
                <a:solidFill>
                  <a:schemeClr val="accent2"/>
                </a:solidFill>
                <a:latin typeface="Century Gothic" pitchFamily="34" charset="0"/>
              </a:rPr>
              <a:t>Zadania członka  KT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25538"/>
            <a:ext cx="8101012" cy="55435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pl-PL" altLang="pl-PL" sz="1800" smtClean="0">
              <a:latin typeface="Century Gothic" pitchFamily="34" charset="0"/>
            </a:endParaRPr>
          </a:p>
          <a:p>
            <a:pPr>
              <a:lnSpc>
                <a:spcPct val="80000"/>
              </a:lnSpc>
            </a:pPr>
            <a:r>
              <a:rPr lang="pl-PL" altLang="pl-PL" sz="2000" smtClean="0">
                <a:latin typeface="Century Gothic" pitchFamily="34" charset="0"/>
              </a:rPr>
              <a:t>Aktywne uczestnictwo w pracach  i posiedzeniach KT</a:t>
            </a:r>
          </a:p>
          <a:p>
            <a:pPr>
              <a:lnSpc>
                <a:spcPct val="80000"/>
              </a:lnSpc>
            </a:pPr>
            <a:r>
              <a:rPr lang="pl-PL" altLang="pl-PL" sz="2000" smtClean="0">
                <a:solidFill>
                  <a:schemeClr val="accent2"/>
                </a:solidFill>
                <a:latin typeface="Century Gothic" pitchFamily="34" charset="0"/>
              </a:rPr>
              <a:t>Uczestnictwo w pracach grup projektowych, do których zostali powoływani przez przewodniczącego KT</a:t>
            </a:r>
          </a:p>
          <a:p>
            <a:pPr>
              <a:lnSpc>
                <a:spcPct val="80000"/>
              </a:lnSpc>
            </a:pPr>
            <a:r>
              <a:rPr lang="pl-PL" altLang="pl-PL" sz="2000" smtClean="0">
                <a:latin typeface="Century Gothic" pitchFamily="34" charset="0"/>
              </a:rPr>
              <a:t>Opiniowanie projektów PN, EN i Norm Międzynarodowych oraz innych dokumentów normalizacyjnych</a:t>
            </a:r>
          </a:p>
          <a:p>
            <a:pPr>
              <a:lnSpc>
                <a:spcPct val="80000"/>
              </a:lnSpc>
            </a:pPr>
            <a:r>
              <a:rPr lang="pl-PL" altLang="pl-PL" sz="2000" smtClean="0">
                <a:solidFill>
                  <a:schemeClr val="accent2"/>
                </a:solidFill>
                <a:latin typeface="Century Gothic" pitchFamily="34" charset="0"/>
              </a:rPr>
              <a:t>Uczestnictwo w głosowaniu uchwał KT</a:t>
            </a:r>
          </a:p>
          <a:p>
            <a:pPr>
              <a:lnSpc>
                <a:spcPct val="80000"/>
              </a:lnSpc>
            </a:pPr>
            <a:r>
              <a:rPr lang="pl-PL" altLang="pl-PL" sz="2000" smtClean="0">
                <a:latin typeface="Century Gothic" pitchFamily="34" charset="0"/>
              </a:rPr>
              <a:t>Uczestnictwo w pracach komitetów technicznych europejskich i międzynarodowych organizacji normalizacyjnych</a:t>
            </a:r>
          </a:p>
          <a:p>
            <a:pPr>
              <a:lnSpc>
                <a:spcPct val="80000"/>
              </a:lnSpc>
            </a:pPr>
            <a:r>
              <a:rPr lang="pl-PL" altLang="pl-PL" sz="2000" smtClean="0">
                <a:solidFill>
                  <a:schemeClr val="accent2"/>
                </a:solidFill>
                <a:latin typeface="Century Gothic" pitchFamily="34" charset="0"/>
              </a:rPr>
              <a:t>Wyrażanie opinii dotyczących prac KT </a:t>
            </a:r>
          </a:p>
          <a:p>
            <a:pPr>
              <a:lnSpc>
                <a:spcPct val="80000"/>
              </a:lnSpc>
            </a:pPr>
            <a:r>
              <a:rPr lang="pl-PL" altLang="pl-PL" sz="2000" smtClean="0">
                <a:latin typeface="Century Gothic" pitchFamily="34" charset="0"/>
              </a:rPr>
              <a:t>Znajomość i przestrzeganie przepisów wewnętrznych PKN w zakresie działalności KT</a:t>
            </a:r>
          </a:p>
          <a:p>
            <a:pPr>
              <a:lnSpc>
                <a:spcPct val="80000"/>
              </a:lnSpc>
            </a:pPr>
            <a:r>
              <a:rPr lang="pl-PL" altLang="pl-PL" sz="2000" smtClean="0">
                <a:solidFill>
                  <a:schemeClr val="accent2"/>
                </a:solidFill>
                <a:latin typeface="Century Gothic" pitchFamily="34" charset="0"/>
              </a:rPr>
              <a:t>Przeniesienie na PKN autorskich praw majątkowych i niewykonywanie autorskich praw członka i reprezentanta nabytych podczas uczestnictwa w pracach normalizacyjnych</a:t>
            </a:r>
            <a:endParaRPr lang="pl-PL" altLang="pl-PL" sz="1800" smtClean="0">
              <a:solidFill>
                <a:schemeClr val="accent2"/>
              </a:solidFill>
              <a:latin typeface="Century Gothic" pitchFamily="34" charset="0"/>
            </a:endParaRPr>
          </a:p>
          <a:p>
            <a:pPr>
              <a:lnSpc>
                <a:spcPct val="80000"/>
              </a:lnSpc>
            </a:pPr>
            <a:r>
              <a:rPr lang="pl-PL" altLang="pl-PL" sz="2000" b="1" smtClean="0">
                <a:latin typeface="Century Gothic" pitchFamily="34" charset="0"/>
              </a:rPr>
              <a:t>Członkowie uczestnicząc w pracach KT wyrażają opinie w imieniu podmiotów, które ich delegowały do składu KT</a:t>
            </a:r>
          </a:p>
          <a:p>
            <a:pPr>
              <a:lnSpc>
                <a:spcPct val="80000"/>
              </a:lnSpc>
            </a:pPr>
            <a:endParaRPr lang="pl-PL" altLang="pl-PL" sz="1800" b="1" smtClean="0">
              <a:latin typeface="Century Gothic" pitchFamily="34" charset="0"/>
            </a:endParaRPr>
          </a:p>
        </p:txBody>
      </p:sp>
      <p:sp>
        <p:nvSpPr>
          <p:cNvPr id="33795" name="Symbol zastępczy numeru slajdu 3"/>
          <p:cNvSpPr txBox="1">
            <a:spLocks noGrp="1"/>
          </p:cNvSpPr>
          <p:nvPr/>
        </p:nvSpPr>
        <p:spPr bwMode="auto">
          <a:xfrm>
            <a:off x="71310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0CC817D5-2D43-4A96-833D-AA9EBF240B3D}" type="slidenum">
              <a:rPr lang="pl-PL" altLang="pl-PL" sz="1400" b="0">
                <a:latin typeface="Times New Roman" pitchFamily="18" charset="0"/>
              </a:rPr>
              <a:pPr algn="r" eaLnBrk="0" hangingPunct="0"/>
              <a:t>15</a:t>
            </a:fld>
            <a:endParaRPr lang="pl-PL" altLang="pl-PL" sz="1400" b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ytuł 1"/>
          <p:cNvSpPr>
            <a:spLocks noGrp="1"/>
          </p:cNvSpPr>
          <p:nvPr>
            <p:ph type="title"/>
          </p:nvPr>
        </p:nvSpPr>
        <p:spPr>
          <a:xfrm>
            <a:off x="1120775" y="44450"/>
            <a:ext cx="7772400" cy="1143000"/>
          </a:xfrm>
        </p:spPr>
        <p:txBody>
          <a:bodyPr/>
          <a:lstStyle/>
          <a:p>
            <a:r>
              <a:rPr lang="pl-PL" altLang="pl-PL" sz="3600" b="1" smtClean="0">
                <a:solidFill>
                  <a:schemeClr val="accent2"/>
                </a:solidFill>
                <a:latin typeface="Century Gothic" pitchFamily="34" charset="0"/>
              </a:rPr>
              <a:t>Zadania Przewodniczącego KT</a:t>
            </a:r>
            <a:endParaRPr lang="pl-PL" altLang="pl-PL" sz="3600" smtClean="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35842" name="Symbol zastępczy zawartości 2"/>
          <p:cNvSpPr>
            <a:spLocks noGrp="1"/>
          </p:cNvSpPr>
          <p:nvPr>
            <p:ph idx="1"/>
          </p:nvPr>
        </p:nvSpPr>
        <p:spPr>
          <a:xfrm>
            <a:off x="685800" y="981075"/>
            <a:ext cx="8350250" cy="5761038"/>
          </a:xfrm>
        </p:spPr>
        <p:txBody>
          <a:bodyPr/>
          <a:lstStyle/>
          <a:p>
            <a:r>
              <a:rPr lang="pl-PL" altLang="pl-PL" sz="2000" smtClean="0">
                <a:latin typeface="Century Gothic" pitchFamily="34" charset="0"/>
              </a:rPr>
              <a:t>Kierowanie pracami KT i reprezentowanie KT na zewnątrz</a:t>
            </a:r>
          </a:p>
          <a:p>
            <a:r>
              <a:rPr lang="pl-PL" altLang="pl-PL" sz="2000" smtClean="0">
                <a:solidFill>
                  <a:schemeClr val="accent2"/>
                </a:solidFill>
                <a:latin typeface="Century Gothic" pitchFamily="34" charset="0"/>
              </a:rPr>
              <a:t>Nadzór nad opiniowaniem, uzgadnianiem, realizacją i aktualnością Planu działania KT </a:t>
            </a:r>
          </a:p>
          <a:p>
            <a:r>
              <a:rPr lang="pl-PL" altLang="pl-PL" sz="2000" smtClean="0">
                <a:latin typeface="Century Gothic" pitchFamily="34" charset="0"/>
              </a:rPr>
              <a:t>Propagowanie finansowania prac normalizacyjnych przez zainteresowane środowiska (prace na zamówienie)</a:t>
            </a:r>
          </a:p>
          <a:p>
            <a:r>
              <a:rPr lang="pl-PL" altLang="pl-PL" sz="2000" smtClean="0">
                <a:solidFill>
                  <a:schemeClr val="accent2"/>
                </a:solidFill>
                <a:latin typeface="Century Gothic" pitchFamily="34" charset="0"/>
              </a:rPr>
              <a:t>Zwoływanie posiedzeń, ustalanie porządku obrad i przewodniczenie obradom</a:t>
            </a:r>
            <a:endParaRPr lang="pl-PL" altLang="pl-PL" sz="2000" smtClean="0">
              <a:latin typeface="Century Gothic" pitchFamily="34" charset="0"/>
            </a:endParaRPr>
          </a:p>
          <a:p>
            <a:r>
              <a:rPr lang="pl-PL" altLang="pl-PL" sz="2000" smtClean="0">
                <a:latin typeface="Century Gothic" pitchFamily="34" charset="0"/>
              </a:rPr>
              <a:t>Podejmowanie działań zmierzających do uzgodnienia projektów PN i innych dokumentów normalizacyjnych,  w tym prowadzenie mediacji z reprezentantami członków KT w celu doprowadzenia do uzyskania  zbieżności stanowisk w KT, umożliwiających stwierdzanie osiągnięcia konsensu, zatwierdzanie protokołów i uchwał KT</a:t>
            </a:r>
          </a:p>
          <a:p>
            <a:r>
              <a:rPr lang="pl-PL" altLang="pl-PL" sz="2000" smtClean="0">
                <a:solidFill>
                  <a:schemeClr val="accent2"/>
                </a:solidFill>
                <a:latin typeface="Century Gothic" pitchFamily="34" charset="0"/>
              </a:rPr>
              <a:t>Inicjowanie  głosowań dotyczących działalności KT </a:t>
            </a:r>
          </a:p>
          <a:p>
            <a:r>
              <a:rPr lang="pl-PL" altLang="pl-PL" sz="2000" smtClean="0">
                <a:latin typeface="Century Gothic" pitchFamily="34" charset="0"/>
              </a:rPr>
              <a:t>Podejmowanie działań zmierzających do aktywizacji członków KT uchylających się od głosowania i uczestnictwa w pracach KT, bądź ich odwoływania,</a:t>
            </a:r>
          </a:p>
          <a:p>
            <a:endParaRPr lang="pl-PL" altLang="pl-PL" sz="2000" smtClean="0">
              <a:latin typeface="Century Gothic" pitchFamily="34" charset="0"/>
            </a:endParaRPr>
          </a:p>
          <a:p>
            <a:endParaRPr lang="pl-PL" altLang="pl-PL" sz="2000" smtClean="0">
              <a:latin typeface="Century Gothic" pitchFamily="34" charset="0"/>
            </a:endParaRPr>
          </a:p>
        </p:txBody>
      </p:sp>
      <p:sp>
        <p:nvSpPr>
          <p:cNvPr id="35843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E43EE9-5240-49E0-A1CB-B093104CCE2E}" type="slidenum">
              <a:rPr lang="pl-PL" altLang="pl-PL" smtClean="0">
                <a:cs typeface="Arial" charset="0"/>
              </a:rPr>
              <a:pPr/>
              <a:t>16</a:t>
            </a:fld>
            <a:endParaRPr lang="pl-PL" altLang="pl-PL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ytuł 1"/>
          <p:cNvSpPr>
            <a:spLocks noGrp="1"/>
          </p:cNvSpPr>
          <p:nvPr>
            <p:ph type="title"/>
          </p:nvPr>
        </p:nvSpPr>
        <p:spPr>
          <a:xfrm>
            <a:off x="1120775" y="44450"/>
            <a:ext cx="7772400" cy="1143000"/>
          </a:xfrm>
        </p:spPr>
        <p:txBody>
          <a:bodyPr/>
          <a:lstStyle/>
          <a:p>
            <a:r>
              <a:rPr lang="pl-PL" altLang="pl-PL" sz="3600" b="1" smtClean="0">
                <a:solidFill>
                  <a:schemeClr val="accent2"/>
                </a:solidFill>
                <a:latin typeface="Century Gothic" pitchFamily="34" charset="0"/>
              </a:rPr>
              <a:t>Zadania Przewodniczącego KT cd</a:t>
            </a:r>
            <a:endParaRPr lang="pl-PL" altLang="pl-PL" sz="3600" smtClean="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36866" name="Symbol zastępczy zawartości 2"/>
          <p:cNvSpPr>
            <a:spLocks noGrp="1"/>
          </p:cNvSpPr>
          <p:nvPr>
            <p:ph idx="1"/>
          </p:nvPr>
        </p:nvSpPr>
        <p:spPr>
          <a:xfrm>
            <a:off x="1116013" y="981075"/>
            <a:ext cx="7920037" cy="5761038"/>
          </a:xfrm>
        </p:spPr>
        <p:txBody>
          <a:bodyPr/>
          <a:lstStyle/>
          <a:p>
            <a:r>
              <a:rPr lang="pl-PL" altLang="pl-PL" sz="1800" smtClean="0">
                <a:latin typeface="Century Gothic" pitchFamily="34" charset="0"/>
              </a:rPr>
              <a:t>Nadzór nad aktualnością zbioru PN przypisanego do KT</a:t>
            </a:r>
          </a:p>
          <a:p>
            <a:r>
              <a:rPr lang="pl-PL" altLang="pl-PL" sz="1800" smtClean="0">
                <a:solidFill>
                  <a:schemeClr val="accent2"/>
                </a:solidFill>
                <a:latin typeface="Century Gothic" pitchFamily="34" charset="0"/>
              </a:rPr>
              <a:t>Przestrzeganie procedur prowadzenia prac normalizacyjnych</a:t>
            </a:r>
            <a:endParaRPr lang="pl-PL" altLang="pl-PL" sz="1800" smtClean="0">
              <a:latin typeface="Century Gothic" pitchFamily="34" charset="0"/>
            </a:endParaRPr>
          </a:p>
          <a:p>
            <a:r>
              <a:rPr lang="pl-PL" altLang="pl-PL" sz="1800" smtClean="0">
                <a:latin typeface="Century Gothic" pitchFamily="34" charset="0"/>
              </a:rPr>
              <a:t>Wnioskowanie do Prezesa PKN o powołanie Podkomitetu (PK)</a:t>
            </a:r>
          </a:p>
          <a:p>
            <a:r>
              <a:rPr lang="pl-PL" altLang="pl-PL" sz="1800" smtClean="0">
                <a:solidFill>
                  <a:schemeClr val="accent2"/>
                </a:solidFill>
                <a:latin typeface="Century Gothic" pitchFamily="34" charset="0"/>
              </a:rPr>
              <a:t>Powoływanie Grup Projektowych (GP) oraz określanie ich zadań</a:t>
            </a:r>
          </a:p>
          <a:p>
            <a:r>
              <a:rPr lang="pl-PL" altLang="pl-PL" sz="1800" smtClean="0">
                <a:latin typeface="Century Gothic" pitchFamily="34" charset="0"/>
              </a:rPr>
              <a:t>Typowanie - w uzgodnieniu z KT </a:t>
            </a:r>
          </a:p>
          <a:p>
            <a:pPr lvl="1"/>
            <a:r>
              <a:rPr lang="pl-PL" altLang="pl-PL" sz="1800" smtClean="0">
                <a:latin typeface="Century Gothic" pitchFamily="34" charset="0"/>
              </a:rPr>
              <a:t>rekomendowanych wykonawców prac normalizacyjnych, </a:t>
            </a:r>
          </a:p>
          <a:p>
            <a:pPr lvl="1"/>
            <a:r>
              <a:rPr lang="pl-PL" altLang="pl-PL" sz="1800" smtClean="0">
                <a:latin typeface="Century Gothic" pitchFamily="34" charset="0"/>
              </a:rPr>
              <a:t>uczestników prac grup roboczych międzynarodowych i regionalnych organizacji normalizacyjnych</a:t>
            </a:r>
          </a:p>
          <a:p>
            <a:r>
              <a:rPr lang="pl-PL" altLang="pl-PL" sz="1800" smtClean="0">
                <a:solidFill>
                  <a:schemeClr val="accent2"/>
                </a:solidFill>
                <a:latin typeface="Century Gothic" pitchFamily="34" charset="0"/>
              </a:rPr>
              <a:t>Współpraca z innymi OT oraz z PKN</a:t>
            </a:r>
          </a:p>
          <a:p>
            <a:r>
              <a:rPr lang="pl-PL" altLang="pl-PL" sz="1800" smtClean="0">
                <a:latin typeface="Century Gothic" pitchFamily="34" charset="0"/>
              </a:rPr>
              <a:t>Zapraszanie osób spoza składu KT do współpracy oraz na posiedzenia KT</a:t>
            </a:r>
          </a:p>
          <a:p>
            <a:r>
              <a:rPr lang="pl-PL" altLang="pl-PL" sz="1800" smtClean="0">
                <a:solidFill>
                  <a:schemeClr val="accent2"/>
                </a:solidFill>
                <a:latin typeface="Century Gothic" pitchFamily="34" charset="0"/>
              </a:rPr>
              <a:t>Reprezentowanie interesów KT w  Radzie Sektorowej (RS</a:t>
            </a:r>
            <a:r>
              <a:rPr lang="pl-PL" altLang="pl-PL" sz="1800" smtClean="0">
                <a:latin typeface="Century Gothic" pitchFamily="34" charset="0"/>
              </a:rPr>
              <a:t>)</a:t>
            </a:r>
          </a:p>
          <a:p>
            <a:r>
              <a:rPr lang="pl-PL" altLang="pl-PL" sz="1800" smtClean="0">
                <a:latin typeface="Century Gothic" pitchFamily="34" charset="0"/>
              </a:rPr>
              <a:t>Występowanie z wnioskiem w sprawach wymagających decyzji lub zgody Prezesa PKN </a:t>
            </a:r>
          </a:p>
          <a:p>
            <a:r>
              <a:rPr lang="pl-PL" altLang="pl-PL" sz="1800" smtClean="0">
                <a:solidFill>
                  <a:schemeClr val="accent2"/>
                </a:solidFill>
                <a:latin typeface="Century Gothic" pitchFamily="34" charset="0"/>
              </a:rPr>
              <a:t>Występowanie do Kierownika Sektora WPN o przekazanie zainteresowanym opinii merytorycznej w sprawach interpretacji postanowień PN opracowanej przez KT </a:t>
            </a:r>
          </a:p>
          <a:p>
            <a:r>
              <a:rPr lang="pl-PL" altLang="pl-PL" sz="1800" b="1" smtClean="0">
                <a:latin typeface="Century Gothic" pitchFamily="34" charset="0"/>
              </a:rPr>
              <a:t>Przewodniczący KT/KZ nie reprezentuje PKN, ani stanowiska PKN</a:t>
            </a:r>
            <a:r>
              <a:rPr lang="pl-PL" altLang="pl-PL" sz="1800" smtClean="0">
                <a:latin typeface="Century Gothic" pitchFamily="34" charset="0"/>
              </a:rPr>
              <a:t>.</a:t>
            </a:r>
          </a:p>
          <a:p>
            <a:endParaRPr lang="pl-PL" altLang="pl-PL" sz="1800" smtClean="0">
              <a:latin typeface="Century Gothic" pitchFamily="34" charset="0"/>
            </a:endParaRPr>
          </a:p>
        </p:txBody>
      </p:sp>
      <p:sp>
        <p:nvSpPr>
          <p:cNvPr id="36867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AFAFB3-68EB-4B8A-B5C4-9C922474E2AB}" type="slidenum">
              <a:rPr lang="pl-PL" altLang="pl-PL" smtClean="0">
                <a:cs typeface="Arial" charset="0"/>
              </a:rPr>
              <a:pPr/>
              <a:t>17</a:t>
            </a:fld>
            <a:endParaRPr lang="pl-PL" altLang="pl-PL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ytuł 1"/>
          <p:cNvSpPr>
            <a:spLocks noGrp="1"/>
          </p:cNvSpPr>
          <p:nvPr>
            <p:ph type="title"/>
          </p:nvPr>
        </p:nvSpPr>
        <p:spPr>
          <a:xfrm>
            <a:off x="1263650" y="44450"/>
            <a:ext cx="7772400" cy="936625"/>
          </a:xfrm>
        </p:spPr>
        <p:txBody>
          <a:bodyPr/>
          <a:lstStyle/>
          <a:p>
            <a:r>
              <a:rPr lang="pl-PL" altLang="pl-PL" sz="3200" b="1" smtClean="0">
                <a:solidFill>
                  <a:schemeClr val="accent2"/>
                </a:solidFill>
                <a:latin typeface="Century Gothic" pitchFamily="34" charset="0"/>
              </a:rPr>
              <a:t>Zadania sekretarza KT</a:t>
            </a:r>
          </a:p>
        </p:txBody>
      </p:sp>
      <p:sp>
        <p:nvSpPr>
          <p:cNvPr id="37890" name="Symbol zastępczy zawartości 2"/>
          <p:cNvSpPr>
            <a:spLocks noGrp="1"/>
          </p:cNvSpPr>
          <p:nvPr>
            <p:ph idx="1"/>
          </p:nvPr>
        </p:nvSpPr>
        <p:spPr>
          <a:xfrm>
            <a:off x="1116013" y="1196975"/>
            <a:ext cx="8027987" cy="4899025"/>
          </a:xfrm>
        </p:spPr>
        <p:txBody>
          <a:bodyPr/>
          <a:lstStyle/>
          <a:p>
            <a:r>
              <a:rPr lang="pl-PL" altLang="pl-PL" sz="1800" smtClean="0">
                <a:latin typeface="Century Gothic" pitchFamily="34" charset="0"/>
              </a:rPr>
              <a:t>Zapewnienie przestrzegania przepisów wewnętrznych PKN w pracach KT </a:t>
            </a:r>
          </a:p>
          <a:p>
            <a:r>
              <a:rPr lang="pl-PL" altLang="pl-PL" sz="1800" smtClean="0">
                <a:latin typeface="Century Gothic" pitchFamily="34" charset="0"/>
              </a:rPr>
              <a:t>Obsługa organizacyjno-techniczna prac krajowych, europejskich i międzynarodowych, w których KT bierze udział </a:t>
            </a:r>
          </a:p>
          <a:p>
            <a:r>
              <a:rPr lang="pl-PL" altLang="pl-PL" sz="1800" smtClean="0">
                <a:latin typeface="Century Gothic" pitchFamily="34" charset="0"/>
              </a:rPr>
              <a:t>Organizowanie uzgodnień elektronicznych, rozsyłanie i udostępnianie dokumentów w PZN z zapewnieniem bezpieczeństwa informacji w zakresie ochrony niniejszych dokumentów</a:t>
            </a:r>
          </a:p>
          <a:p>
            <a:r>
              <a:rPr lang="pl-PL" altLang="pl-PL" sz="1800" smtClean="0">
                <a:latin typeface="Century Gothic" pitchFamily="34" charset="0"/>
              </a:rPr>
              <a:t>Koordynowanie programu prac  Podkomitetów (PK) i prac Grup Projektowych(GP)</a:t>
            </a:r>
          </a:p>
          <a:p>
            <a:r>
              <a:rPr lang="pl-PL" altLang="pl-PL" sz="1800" smtClean="0">
                <a:latin typeface="Century Gothic" pitchFamily="34" charset="0"/>
              </a:rPr>
              <a:t>Współpraca z innymi OT w zakresie prac KT</a:t>
            </a:r>
          </a:p>
          <a:p>
            <a:r>
              <a:rPr lang="pl-PL" altLang="pl-PL" sz="1800" smtClean="0">
                <a:latin typeface="Century Gothic" pitchFamily="34" charset="0"/>
              </a:rPr>
              <a:t>Monitorowanie realizacji i aktualności Planu działania KT (PD KT)</a:t>
            </a:r>
          </a:p>
          <a:p>
            <a:r>
              <a:rPr lang="pl-PL" altLang="pl-PL" sz="1800" smtClean="0">
                <a:latin typeface="Century Gothic" pitchFamily="34" charset="0"/>
              </a:rPr>
              <a:t>Przedstawianie KT wszelkich spraw wymagających uzgodnienia, objętych jego zadaniami</a:t>
            </a:r>
          </a:p>
          <a:p>
            <a:r>
              <a:rPr lang="pl-PL" altLang="pl-PL" sz="1800" smtClean="0">
                <a:latin typeface="Century Gothic" pitchFamily="34" charset="0"/>
              </a:rPr>
              <a:t>……</a:t>
            </a:r>
          </a:p>
        </p:txBody>
      </p:sp>
      <p:sp>
        <p:nvSpPr>
          <p:cNvPr id="37891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344BF1-C669-4D87-B38C-6F4130629E01}" type="slidenum">
              <a:rPr lang="pl-PL" altLang="pl-PL" smtClean="0">
                <a:cs typeface="Arial" charset="0"/>
              </a:rPr>
              <a:pPr/>
              <a:t>18</a:t>
            </a:fld>
            <a:endParaRPr lang="pl-PL" altLang="pl-PL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ytuł 1"/>
          <p:cNvSpPr>
            <a:spLocks noGrp="1"/>
          </p:cNvSpPr>
          <p:nvPr>
            <p:ph type="title"/>
          </p:nvPr>
        </p:nvSpPr>
        <p:spPr>
          <a:xfrm>
            <a:off x="1192213" y="44450"/>
            <a:ext cx="7772400" cy="587375"/>
          </a:xfrm>
        </p:spPr>
        <p:txBody>
          <a:bodyPr/>
          <a:lstStyle/>
          <a:p>
            <a:r>
              <a:rPr lang="pl-PL" altLang="pl-PL" sz="3200" b="1" smtClean="0">
                <a:solidFill>
                  <a:schemeClr val="accent2"/>
                </a:solidFill>
                <a:latin typeface="Century Gothic" pitchFamily="34" charset="0"/>
              </a:rPr>
              <a:t>Zadania konsultanta</a:t>
            </a:r>
          </a:p>
        </p:txBody>
      </p:sp>
      <p:sp>
        <p:nvSpPr>
          <p:cNvPr id="38914" name="Symbol zastępczy zawartości 2"/>
          <p:cNvSpPr>
            <a:spLocks noGrp="1"/>
          </p:cNvSpPr>
          <p:nvPr>
            <p:ph idx="1"/>
          </p:nvPr>
        </p:nvSpPr>
        <p:spPr>
          <a:xfrm>
            <a:off x="755650" y="620713"/>
            <a:ext cx="8280400" cy="6237287"/>
          </a:xfrm>
        </p:spPr>
        <p:txBody>
          <a:bodyPr/>
          <a:lstStyle/>
          <a:p>
            <a:r>
              <a:rPr lang="pl-PL" altLang="pl-PL" sz="2000" smtClean="0">
                <a:latin typeface="Century Gothic" pitchFamily="34" charset="0"/>
              </a:rPr>
              <a:t>obsługa prac KT (w tym PK) w PZN </a:t>
            </a:r>
          </a:p>
          <a:p>
            <a:r>
              <a:rPr lang="pl-PL" altLang="pl-PL" sz="2000" smtClean="0">
                <a:latin typeface="Century Gothic" pitchFamily="34" charset="0"/>
              </a:rPr>
              <a:t>udostępnianie w PZN dokumentów CEN, CENELEC, ISO ,IEC, ETSI (np. projektów EN)</a:t>
            </a:r>
          </a:p>
          <a:p>
            <a:r>
              <a:rPr lang="pl-PL" altLang="pl-PL" sz="2000" smtClean="0">
                <a:latin typeface="Century Gothic" pitchFamily="34" charset="0"/>
              </a:rPr>
              <a:t>organizowanie uzgodnień elektronicznych</a:t>
            </a:r>
          </a:p>
          <a:p>
            <a:r>
              <a:rPr lang="pl-PL" altLang="pl-PL" sz="2000" smtClean="0">
                <a:latin typeface="Century Gothic" pitchFamily="34" charset="0"/>
              </a:rPr>
              <a:t>zapewnianie łączności pomiędzy CEN, CLC, ISO, IEC, ETSI a KT</a:t>
            </a:r>
          </a:p>
          <a:p>
            <a:r>
              <a:rPr lang="pl-PL" altLang="pl-PL" sz="2000" smtClean="0">
                <a:latin typeface="Century Gothic" pitchFamily="34" charset="0"/>
              </a:rPr>
              <a:t>nadzór nad wdrożeniem działań krajowych, wymaganych przez CEN/CENELEC/ETSI oraz ISO/IEC w przypadku zadeklarowania formy czynnego członkostwa (P) (np. ankieta powszechna, procedura wstrzymania prac)</a:t>
            </a:r>
          </a:p>
          <a:p>
            <a:r>
              <a:rPr lang="pl-PL" altLang="pl-PL" sz="2000" u="sng" smtClean="0">
                <a:latin typeface="Century Gothic" pitchFamily="34" charset="0"/>
              </a:rPr>
              <a:t>terminowe </a:t>
            </a:r>
            <a:r>
              <a:rPr lang="pl-PL" altLang="pl-PL" sz="2000" smtClean="0">
                <a:latin typeface="Century Gothic" pitchFamily="34" charset="0"/>
              </a:rPr>
              <a:t>przekazywanie formalnie poprawnych uwag oraz stanowiska krajowego do projektów dokumentów</a:t>
            </a:r>
          </a:p>
          <a:p>
            <a:r>
              <a:rPr lang="pl-PL" altLang="pl-PL" sz="2000" smtClean="0">
                <a:latin typeface="Century Gothic" pitchFamily="34" charset="0"/>
              </a:rPr>
              <a:t>zapewnienie niezbędnej pomocy i wsparcia w przestrzeganiu przez KT (w tym PK) przepisów wewnętrznych PKN dotyczących działalności KT</a:t>
            </a:r>
          </a:p>
          <a:p>
            <a:r>
              <a:rPr lang="pl-PL" altLang="pl-PL" sz="2000" smtClean="0">
                <a:latin typeface="Century Gothic" pitchFamily="34" charset="0"/>
              </a:rPr>
              <a:t>zgłaszanie uwag dotyczących poprawności opracowania normalizacyjnego projektów PN/PDN na każdym etapie……</a:t>
            </a:r>
          </a:p>
          <a:p>
            <a:r>
              <a:rPr lang="pl-PL" altLang="pl-PL" sz="2000" b="1" smtClean="0">
                <a:latin typeface="Century Gothic" pitchFamily="34" charset="0"/>
              </a:rPr>
              <a:t>Konsultant KT pełni funkcję Sekretarza gdy sekretariat KT prowadzi PKN</a:t>
            </a:r>
          </a:p>
          <a:p>
            <a:endParaRPr lang="pl-PL" altLang="pl-PL" sz="2000" smtClean="0">
              <a:latin typeface="Century Gothic" pitchFamily="34" charset="0"/>
            </a:endParaRPr>
          </a:p>
        </p:txBody>
      </p:sp>
      <p:sp>
        <p:nvSpPr>
          <p:cNvPr id="38915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C75D41-DBA0-4E03-8EA6-0818335D2E1E}" type="slidenum">
              <a:rPr lang="pl-PL" altLang="pl-PL" smtClean="0">
                <a:cs typeface="Arial" charset="0"/>
              </a:rPr>
              <a:pPr/>
              <a:t>19</a:t>
            </a:fld>
            <a:endParaRPr lang="pl-PL" altLang="pl-PL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92213" y="115888"/>
            <a:ext cx="7772400" cy="1143000"/>
          </a:xfrm>
        </p:spPr>
        <p:txBody>
          <a:bodyPr/>
          <a:lstStyle/>
          <a:p>
            <a:r>
              <a:rPr lang="pl-PL" altLang="pl-PL" sz="3600" b="1" smtClean="0">
                <a:solidFill>
                  <a:schemeClr val="accent2"/>
                </a:solidFill>
                <a:latin typeface="Century Gothic" pitchFamily="34" charset="0"/>
              </a:rPr>
              <a:t>System normalizacyjny w Polsce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6013" y="1557338"/>
            <a:ext cx="7342187" cy="4464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400" b="1" smtClean="0">
                <a:latin typeface="Century Gothic" pitchFamily="34" charset="0"/>
              </a:rPr>
              <a:t>Ustawa z dnia 12 września 2002 r. o normalizacji </a:t>
            </a:r>
            <a:r>
              <a:rPr lang="pl-PL" altLang="pl-PL" sz="2400" smtClean="0">
                <a:latin typeface="Century Gothic" pitchFamily="34" charset="0"/>
              </a:rPr>
              <a:t>(Dz.U. Nr 169, poz. 1386 z późniejszymi zmianami) i akty uzupełniające </a:t>
            </a:r>
          </a:p>
          <a:p>
            <a:pPr>
              <a:lnSpc>
                <a:spcPct val="80000"/>
              </a:lnSpc>
            </a:pPr>
            <a:endParaRPr lang="pl-PL" altLang="pl-PL" sz="2400" smtClean="0">
              <a:latin typeface="Century Gothic" pitchFamily="34" charset="0"/>
            </a:endParaRPr>
          </a:p>
          <a:p>
            <a:pPr>
              <a:lnSpc>
                <a:spcPct val="80000"/>
              </a:lnSpc>
            </a:pPr>
            <a:r>
              <a:rPr lang="pl-PL" altLang="pl-PL" sz="2400" b="1" smtClean="0">
                <a:latin typeface="Century Gothic" pitchFamily="34" charset="0"/>
              </a:rPr>
              <a:t>Przepisy wewnętrzne PKN</a:t>
            </a:r>
          </a:p>
          <a:p>
            <a:pPr>
              <a:lnSpc>
                <a:spcPct val="80000"/>
              </a:lnSpc>
            </a:pPr>
            <a:endParaRPr lang="pl-PL" altLang="pl-PL" sz="2400" b="1" smtClean="0">
              <a:latin typeface="Century Gothic" pitchFamily="34" charset="0"/>
            </a:endParaRPr>
          </a:p>
          <a:p>
            <a:pPr>
              <a:lnSpc>
                <a:spcPct val="80000"/>
              </a:lnSpc>
            </a:pPr>
            <a:endParaRPr lang="pl-PL" altLang="pl-PL" sz="2400" b="1" smtClean="0">
              <a:latin typeface="Century Gothic" pitchFamily="34" charset="0"/>
            </a:endParaRPr>
          </a:p>
          <a:p>
            <a:pPr>
              <a:lnSpc>
                <a:spcPct val="80000"/>
              </a:lnSpc>
            </a:pPr>
            <a:r>
              <a:rPr lang="pl-PL" altLang="pl-PL" sz="2400" b="1" smtClean="0">
                <a:latin typeface="Century Gothic" pitchFamily="34" charset="0"/>
              </a:rPr>
              <a:t>Za organizację systemu normalizacji odpowiada Polski Komitet Normalizacyjny</a:t>
            </a:r>
          </a:p>
          <a:p>
            <a:pPr>
              <a:lnSpc>
                <a:spcPct val="80000"/>
              </a:lnSpc>
            </a:pPr>
            <a:endParaRPr lang="pl-PL" altLang="pl-PL" sz="2400" b="1" smtClean="0">
              <a:latin typeface="Century Gothic" pitchFamily="34" charset="0"/>
            </a:endParaRPr>
          </a:p>
          <a:p>
            <a:pPr>
              <a:lnSpc>
                <a:spcPct val="80000"/>
              </a:lnSpc>
            </a:pPr>
            <a:endParaRPr lang="pl-PL" altLang="pl-PL" sz="2400" b="1" smtClean="0">
              <a:latin typeface="Century Gothic" pitchFamily="34" charset="0"/>
            </a:endParaRPr>
          </a:p>
          <a:p>
            <a:pPr>
              <a:lnSpc>
                <a:spcPct val="80000"/>
              </a:lnSpc>
            </a:pPr>
            <a:endParaRPr lang="pl-PL" altLang="pl-PL" sz="2400" smtClean="0">
              <a:latin typeface="Century Gothic" pitchFamily="34" charset="0"/>
            </a:endParaRPr>
          </a:p>
          <a:p>
            <a:pPr>
              <a:lnSpc>
                <a:spcPct val="80000"/>
              </a:lnSpc>
            </a:pPr>
            <a:endParaRPr lang="pl-PL" altLang="pl-PL" sz="2400" smtClean="0">
              <a:latin typeface="Century Gothic" pitchFamily="34" charset="0"/>
            </a:endParaRPr>
          </a:p>
          <a:p>
            <a:pPr>
              <a:lnSpc>
                <a:spcPct val="80000"/>
              </a:lnSpc>
            </a:pPr>
            <a:endParaRPr lang="pl-PL" altLang="pl-PL" sz="2000" smtClean="0">
              <a:latin typeface="Century Gothic" pitchFamily="34" charset="0"/>
            </a:endParaRPr>
          </a:p>
        </p:txBody>
      </p:sp>
      <p:sp>
        <p:nvSpPr>
          <p:cNvPr id="18435" name="Symbol zastępczy numeru slajdu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9349070B-320D-4394-B266-1B5CA5DBA006}" type="slidenum">
              <a:rPr lang="pl-PL" altLang="pl-PL" sz="1400" b="0">
                <a:latin typeface="Times New Roman" pitchFamily="18" charset="0"/>
              </a:rPr>
              <a:pPr algn="r" eaLnBrk="0" hangingPunct="0"/>
              <a:t>2</a:t>
            </a:fld>
            <a:endParaRPr lang="pl-PL" altLang="pl-PL" sz="1400" b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>
          <a:xfrm>
            <a:off x="1143000" y="0"/>
            <a:ext cx="7829550" cy="1428750"/>
          </a:xfrm>
        </p:spPr>
        <p:txBody>
          <a:bodyPr anchorCtr="1"/>
          <a:lstStyle/>
          <a:p>
            <a:r>
              <a:rPr lang="pl-PL" altLang="pl-PL" sz="3600" b="1" smtClean="0">
                <a:solidFill>
                  <a:srgbClr val="00007D"/>
                </a:solidFill>
                <a:latin typeface="Century Gothic" pitchFamily="34" charset="0"/>
              </a:rPr>
              <a:t/>
            </a:r>
            <a:br>
              <a:rPr lang="pl-PL" altLang="pl-PL" sz="3600" b="1" smtClean="0">
                <a:solidFill>
                  <a:srgbClr val="00007D"/>
                </a:solidFill>
                <a:latin typeface="Century Gothic" pitchFamily="34" charset="0"/>
              </a:rPr>
            </a:br>
            <a:r>
              <a:rPr lang="pl-PL" altLang="pl-PL" sz="3600" b="1" smtClean="0">
                <a:solidFill>
                  <a:srgbClr val="00007D"/>
                </a:solidFill>
                <a:latin typeface="Century Gothic" pitchFamily="34" charset="0"/>
              </a:rPr>
              <a:t>D</a:t>
            </a:r>
            <a:r>
              <a:rPr lang="pl-PL" altLang="pl-PL" sz="2800" b="1" smtClean="0">
                <a:solidFill>
                  <a:srgbClr val="00007D"/>
                </a:solidFill>
                <a:latin typeface="Arial" charset="0"/>
                <a:cs typeface="Arial" charset="0"/>
              </a:rPr>
              <a:t>ecyzje i uchwały </a:t>
            </a:r>
            <a:endParaRPr lang="pl-PL" altLang="pl-PL" sz="2800" b="1" smtClean="0">
              <a:latin typeface="Arial" charset="0"/>
              <a:cs typeface="Arial" charset="0"/>
            </a:endParaRPr>
          </a:p>
        </p:txBody>
      </p:sp>
      <p:sp>
        <p:nvSpPr>
          <p:cNvPr id="65539" name="Rectangle 3"/>
          <p:cNvSpPr>
            <a:spLocks noGrp="1"/>
          </p:cNvSpPr>
          <p:nvPr>
            <p:ph idx="1"/>
          </p:nvPr>
        </p:nvSpPr>
        <p:spPr>
          <a:xfrm>
            <a:off x="1600200" y="1500188"/>
            <a:ext cx="7543800" cy="453707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  <a:defRPr/>
            </a:pPr>
            <a:endParaRPr lang="pl-PL" altLang="pl-PL" sz="2400" dirty="0" smtClean="0">
              <a:latin typeface="Century Gothic" panose="020B0502020202020204" pitchFamily="34" charset="0"/>
              <a:cs typeface="Arial" charset="0"/>
            </a:endParaRPr>
          </a:p>
          <a:p>
            <a:pPr marL="457200" lvl="1" indent="0">
              <a:lnSpc>
                <a:spcPct val="80000"/>
              </a:lnSpc>
              <a:spcBef>
                <a:spcPts val="400"/>
              </a:spcBef>
              <a:buFontTx/>
              <a:buNone/>
              <a:defRPr/>
            </a:pPr>
            <a:endParaRPr lang="pl-PL" altLang="pl-PL" sz="2400" dirty="0" smtClean="0">
              <a:latin typeface="Century Gothic" panose="020B0502020202020204" pitchFamily="34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defRPr/>
            </a:pPr>
            <a:r>
              <a:rPr lang="pl-PL" altLang="pl-PL" sz="2400" dirty="0" smtClean="0">
                <a:latin typeface="Century Gothic" panose="020B0502020202020204" pitchFamily="34" charset="0"/>
                <a:cs typeface="Arial" charset="0"/>
              </a:rPr>
              <a:t>Podejmowanie decyzji i uchwał w sprawach organizacyjnych KT</a:t>
            </a:r>
            <a:r>
              <a:rPr lang="pl-PL" altLang="pl-PL" sz="2400" dirty="0">
                <a:latin typeface="Century Gothic" panose="020B0502020202020204" pitchFamily="34" charset="0"/>
                <a:cs typeface="Arial" charset="0"/>
              </a:rPr>
              <a:t> </a:t>
            </a:r>
            <a:endParaRPr lang="pl-PL" altLang="pl-PL" sz="2400" dirty="0" smtClean="0">
              <a:latin typeface="Century Gothic" panose="020B0502020202020204" pitchFamily="34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defRPr/>
            </a:pPr>
            <a:r>
              <a:rPr lang="pl-PL" altLang="pl-PL" sz="2400" dirty="0" smtClean="0">
                <a:latin typeface="Century Gothic" panose="020B0502020202020204" pitchFamily="34" charset="0"/>
                <a:cs typeface="Arial" charset="0"/>
              </a:rPr>
              <a:t>Podejmowanie </a:t>
            </a:r>
            <a:r>
              <a:rPr lang="pl-PL" altLang="pl-PL" sz="2400" dirty="0">
                <a:latin typeface="Century Gothic" panose="020B0502020202020204" pitchFamily="34" charset="0"/>
                <a:cs typeface="Arial" charset="0"/>
              </a:rPr>
              <a:t>decyzji i </a:t>
            </a:r>
            <a:r>
              <a:rPr lang="pl-PL" altLang="pl-PL" sz="2400" dirty="0" smtClean="0">
                <a:latin typeface="Century Gothic" panose="020B0502020202020204" pitchFamily="34" charset="0"/>
                <a:cs typeface="Arial" charset="0"/>
              </a:rPr>
              <a:t>uchwał </a:t>
            </a:r>
            <a:r>
              <a:rPr lang="pl-PL" altLang="pl-PL" sz="2400" dirty="0">
                <a:latin typeface="Century Gothic" panose="020B0502020202020204" pitchFamily="34" charset="0"/>
                <a:cs typeface="Arial" charset="0"/>
              </a:rPr>
              <a:t>w </a:t>
            </a:r>
            <a:r>
              <a:rPr lang="pl-PL" altLang="pl-PL" sz="2400" dirty="0" smtClean="0">
                <a:latin typeface="Century Gothic" panose="020B0502020202020204" pitchFamily="34" charset="0"/>
                <a:cs typeface="Arial" charset="0"/>
              </a:rPr>
              <a:t>sprawie projektów norm i innych dokumentów normalizacyjnych</a:t>
            </a:r>
          </a:p>
          <a:p>
            <a:pPr lvl="1">
              <a:lnSpc>
                <a:spcPct val="80000"/>
              </a:lnSpc>
              <a:spcBef>
                <a:spcPts val="500"/>
              </a:spcBef>
              <a:defRPr/>
            </a:pPr>
            <a:r>
              <a:rPr lang="pl-PL" altLang="pl-PL" sz="2400" dirty="0" smtClean="0">
                <a:latin typeface="Century Gothic" panose="020B0502020202020204" pitchFamily="34" charset="0"/>
                <a:cs typeface="Arial" charset="0"/>
              </a:rPr>
              <a:t>Projektów Polskich Norm i Polskich dokumentów normalizacyjnych</a:t>
            </a:r>
          </a:p>
          <a:p>
            <a:pPr lvl="1">
              <a:lnSpc>
                <a:spcPct val="80000"/>
              </a:lnSpc>
              <a:spcBef>
                <a:spcPts val="500"/>
              </a:spcBef>
              <a:defRPr/>
            </a:pPr>
            <a:r>
              <a:rPr lang="pl-PL" altLang="pl-PL" sz="2400" dirty="0" smtClean="0">
                <a:latin typeface="Century Gothic" panose="020B0502020202020204" pitchFamily="34" charset="0"/>
                <a:cs typeface="Arial" charset="0"/>
              </a:rPr>
              <a:t>Projektów Norm Europejskich</a:t>
            </a:r>
          </a:p>
          <a:p>
            <a:pPr lvl="1">
              <a:lnSpc>
                <a:spcPct val="80000"/>
              </a:lnSpc>
              <a:spcBef>
                <a:spcPts val="500"/>
              </a:spcBef>
              <a:defRPr/>
            </a:pPr>
            <a:r>
              <a:rPr lang="pl-PL" altLang="pl-PL" sz="2400" dirty="0" smtClean="0">
                <a:latin typeface="Century Gothic" panose="020B0502020202020204" pitchFamily="34" charset="0"/>
                <a:cs typeface="Arial" charset="0"/>
              </a:rPr>
              <a:t>Projektów Norm Międzynarodowych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/>
            </a:pPr>
            <a:endParaRPr lang="pl-PL" altLang="pl-PL" sz="2400" dirty="0" smtClean="0">
              <a:latin typeface="Century Gothic" panose="020B0502020202020204" pitchFamily="34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defRPr/>
            </a:pPr>
            <a:endParaRPr lang="pl-PL" altLang="pl-PL" sz="2400" i="1" dirty="0" smtClean="0">
              <a:solidFill>
                <a:srgbClr val="CC3300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39939" name="Symbol zastępczy numeru slajdu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5CA72017-2702-4729-9DAD-BE255224B2AD}" type="slidenum">
              <a:rPr lang="pl-PL" altLang="pl-PL" sz="1400" b="0">
                <a:latin typeface="Times New Roman" pitchFamily="18" charset="0"/>
              </a:rPr>
              <a:pPr algn="r" eaLnBrk="0" hangingPunct="0"/>
              <a:t>20</a:t>
            </a:fld>
            <a:endParaRPr lang="pl-PL" altLang="pl-PL" sz="1400" b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ymbol zastępczy zawartości 2"/>
          <p:cNvSpPr>
            <a:spLocks noGrp="1"/>
          </p:cNvSpPr>
          <p:nvPr>
            <p:ph idx="1"/>
          </p:nvPr>
        </p:nvSpPr>
        <p:spPr>
          <a:xfrm>
            <a:off x="1042988" y="1484313"/>
            <a:ext cx="8101012" cy="5221287"/>
          </a:xfrm>
        </p:spPr>
        <p:txBody>
          <a:bodyPr/>
          <a:lstStyle/>
          <a:p>
            <a:r>
              <a:rPr lang="pl-PL" altLang="pl-PL" sz="2000" b="1" smtClean="0">
                <a:latin typeface="Century Gothic" pitchFamily="34" charset="0"/>
              </a:rPr>
              <a:t>Projekty Polskich Norm (PN) i Polskich Dokumentów Normalizacyjnych (PDN) </a:t>
            </a:r>
            <a:endParaRPr lang="pl-PL" altLang="pl-PL" sz="2000" smtClean="0">
              <a:latin typeface="Century Gothic" pitchFamily="34" charset="0"/>
            </a:endParaRPr>
          </a:p>
          <a:p>
            <a:r>
              <a:rPr lang="pl-PL" altLang="pl-PL" sz="2000" smtClean="0">
                <a:latin typeface="Century Gothic" pitchFamily="34" charset="0"/>
              </a:rPr>
              <a:t>KT uzgadnia treść projektów PN</a:t>
            </a:r>
          </a:p>
          <a:p>
            <a:r>
              <a:rPr lang="pl-PL" altLang="pl-PL" sz="2000" smtClean="0">
                <a:latin typeface="Century Gothic" pitchFamily="34" charset="0"/>
              </a:rPr>
              <a:t>Po uzgodnieniu projektu KT precyzuje propozycję uchwały</a:t>
            </a:r>
          </a:p>
          <a:p>
            <a:r>
              <a:rPr lang="pl-PL" altLang="pl-PL" sz="2000" smtClean="0">
                <a:latin typeface="Century Gothic" pitchFamily="34" charset="0"/>
              </a:rPr>
              <a:t>W zależności od przyjętej procedury opracowania, głosowanie nad projektem uchwały może następować:</a:t>
            </a:r>
          </a:p>
          <a:p>
            <a:pPr lvl="1"/>
            <a:r>
              <a:rPr lang="pl-PL" altLang="pl-PL" sz="1600" smtClean="0">
                <a:latin typeface="Century Gothic" pitchFamily="34" charset="0"/>
              </a:rPr>
              <a:t>kwalifikowaną większością głosów (co najmniej 2/3 wszystkich członków KT za przyjęciem, nie więcej niż 1/4 głosów „przeciw”)</a:t>
            </a:r>
          </a:p>
          <a:p>
            <a:pPr lvl="1"/>
            <a:r>
              <a:rPr lang="pl-PL" altLang="pl-PL" sz="1600" smtClean="0">
                <a:latin typeface="Century Gothic" pitchFamily="34" charset="0"/>
              </a:rPr>
              <a:t>bezwzględną większością głosów („za” powyżej 50% wszystkich członków KT)</a:t>
            </a:r>
          </a:p>
          <a:p>
            <a:pPr lvl="1"/>
            <a:r>
              <a:rPr lang="pl-PL" altLang="pl-PL" sz="1600" smtClean="0">
                <a:latin typeface="Century Gothic" pitchFamily="34" charset="0"/>
              </a:rPr>
              <a:t>zwykłą większością głosów („za” powyżej 50% biorących udział w głosowaniu reprezentantów członków KT)</a:t>
            </a:r>
          </a:p>
          <a:p>
            <a:r>
              <a:rPr lang="pl-PL" altLang="pl-PL" sz="2000" b="1" smtClean="0">
                <a:latin typeface="Century Gothic" pitchFamily="34" charset="0"/>
                <a:cs typeface="Arial" charset="0"/>
              </a:rPr>
              <a:t>Uchwały dotyczące  projektów Norm Międzynarodowych, gdy KT zgłosił formę uczestnictwa P podejmowane są bezwzględną większością  głosów członków KT</a:t>
            </a:r>
            <a:endParaRPr lang="pl-PL" altLang="pl-PL" sz="2000" b="1" smtClean="0">
              <a:latin typeface="Century Gothic" pitchFamily="34" charset="0"/>
            </a:endParaRPr>
          </a:p>
          <a:p>
            <a:endParaRPr lang="pl-PL" altLang="pl-PL" sz="2000" smtClean="0">
              <a:latin typeface="Century Gothic" pitchFamily="34" charset="0"/>
            </a:endParaRPr>
          </a:p>
        </p:txBody>
      </p:sp>
      <p:sp>
        <p:nvSpPr>
          <p:cNvPr id="40962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3B53B6-3080-4A9B-9964-AF6C836C40EC}" type="slidenum">
              <a:rPr lang="pl-PL" altLang="pl-PL" smtClean="0">
                <a:cs typeface="Arial" charset="0"/>
              </a:rPr>
              <a:pPr/>
              <a:t>21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4096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60350"/>
            <a:ext cx="8101012" cy="660400"/>
          </a:xfrm>
        </p:spPr>
        <p:txBody>
          <a:bodyPr/>
          <a:lstStyle/>
          <a:p>
            <a:r>
              <a:rPr lang="pl-PL" altLang="pl-PL" sz="3600" b="1" smtClean="0">
                <a:solidFill>
                  <a:schemeClr val="accent2"/>
                </a:solidFill>
                <a:latin typeface="Century Gothic" pitchFamily="34" charset="0"/>
              </a:rPr>
              <a:t>Zasady głosowania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14500"/>
            <a:ext cx="7705725" cy="4810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400" smtClean="0">
                <a:latin typeface="Century Gothic" pitchFamily="34" charset="0"/>
              </a:rPr>
              <a:t>Jeden podmiot delegujący ma jeden głos, bez względu na liczbę osób reprezentujących dany  podmiot,</a:t>
            </a:r>
          </a:p>
          <a:p>
            <a:pPr>
              <a:lnSpc>
                <a:spcPct val="80000"/>
              </a:lnSpc>
            </a:pPr>
            <a:endParaRPr lang="pl-PL" altLang="pl-PL" sz="2400" smtClean="0">
              <a:latin typeface="Century Gothic" pitchFamily="34" charset="0"/>
            </a:endParaRPr>
          </a:p>
          <a:p>
            <a:pPr>
              <a:lnSpc>
                <a:spcPct val="80000"/>
              </a:lnSpc>
            </a:pPr>
            <a:r>
              <a:rPr lang="pl-PL" altLang="pl-PL" sz="2400" smtClean="0">
                <a:latin typeface="Century Gothic" pitchFamily="34" charset="0"/>
              </a:rPr>
              <a:t>Osoby funkcyjne: przewodniczący KT oraz zastępca przewodniczącego KT reprezentują podmiot , który ich delegował, </a:t>
            </a:r>
          </a:p>
          <a:p>
            <a:pPr>
              <a:lnSpc>
                <a:spcPct val="80000"/>
              </a:lnSpc>
            </a:pPr>
            <a:endParaRPr lang="pl-PL" altLang="pl-PL" sz="2400" smtClean="0">
              <a:latin typeface="Century Gothic" pitchFamily="34" charset="0"/>
            </a:endParaRPr>
          </a:p>
          <a:p>
            <a:pPr>
              <a:lnSpc>
                <a:spcPct val="80000"/>
              </a:lnSpc>
            </a:pPr>
            <a:r>
              <a:rPr lang="pl-PL" altLang="pl-PL" sz="2400" smtClean="0">
                <a:latin typeface="Century Gothic" pitchFamily="34" charset="0"/>
              </a:rPr>
              <a:t>Sekretarz KT – nie ma prawa głosu</a:t>
            </a:r>
          </a:p>
          <a:p>
            <a:pPr>
              <a:lnSpc>
                <a:spcPct val="80000"/>
              </a:lnSpc>
            </a:pPr>
            <a:endParaRPr lang="pl-PL" altLang="pl-PL" sz="2400" smtClean="0">
              <a:latin typeface="Century Gothic" pitchFamily="34" charset="0"/>
            </a:endParaRPr>
          </a:p>
          <a:p>
            <a:pPr>
              <a:lnSpc>
                <a:spcPct val="80000"/>
              </a:lnSpc>
            </a:pPr>
            <a:r>
              <a:rPr lang="pl-PL" altLang="pl-PL" sz="2400" smtClean="0">
                <a:latin typeface="Century Gothic" pitchFamily="34" charset="0"/>
              </a:rPr>
              <a:t>Konsultant KT (pracownik PKN) – nie bierze udziału w głosowaniu, czuwa nad przestrzeganiem procedur PKN przez KT.</a:t>
            </a:r>
          </a:p>
          <a:p>
            <a:pPr>
              <a:lnSpc>
                <a:spcPct val="80000"/>
              </a:lnSpc>
            </a:pPr>
            <a:endParaRPr lang="pl-PL" altLang="pl-PL" sz="2400" smtClean="0">
              <a:latin typeface="Century Gothic" pitchFamily="34" charset="0"/>
            </a:endParaRPr>
          </a:p>
        </p:txBody>
      </p:sp>
      <p:sp>
        <p:nvSpPr>
          <p:cNvPr id="41987" name="Symbol zastępczy numeru slajdu 3"/>
          <p:cNvSpPr txBox="1">
            <a:spLocks noGrp="1"/>
          </p:cNvSpPr>
          <p:nvPr/>
        </p:nvSpPr>
        <p:spPr bwMode="auto">
          <a:xfrm>
            <a:off x="6988175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DDA480F5-051F-4754-8D89-1AA18C231A81}" type="slidenum">
              <a:rPr lang="pl-PL" altLang="pl-PL" sz="1400" b="0">
                <a:latin typeface="Times New Roman" pitchFamily="18" charset="0"/>
              </a:rPr>
              <a:pPr algn="r" eaLnBrk="0" hangingPunct="0"/>
              <a:t>22</a:t>
            </a:fld>
            <a:endParaRPr lang="pl-PL" altLang="pl-PL" sz="1400" b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type="title"/>
          </p:nvPr>
        </p:nvSpPr>
        <p:spPr>
          <a:xfrm>
            <a:off x="1143000" y="214313"/>
            <a:ext cx="7829550" cy="642937"/>
          </a:xfrm>
        </p:spPr>
        <p:txBody>
          <a:bodyPr anchorCtr="1"/>
          <a:lstStyle/>
          <a:p>
            <a:r>
              <a:rPr lang="pl-PL" altLang="pl-PL" sz="3200" b="1" smtClean="0">
                <a:solidFill>
                  <a:srgbClr val="00007D"/>
                </a:solidFill>
                <a:latin typeface="Arial" charset="0"/>
                <a:cs typeface="Arial" charset="0"/>
              </a:rPr>
              <a:t>Metody pracy KT</a:t>
            </a:r>
            <a:endParaRPr lang="pl-PL" altLang="pl-PL" sz="3200" b="1" smtClean="0">
              <a:latin typeface="Arial" charset="0"/>
              <a:cs typeface="Arial" charset="0"/>
            </a:endParaRPr>
          </a:p>
        </p:txBody>
      </p:sp>
      <p:sp>
        <p:nvSpPr>
          <p:cNvPr id="43010" name="Rectangle 3"/>
          <p:cNvSpPr>
            <a:spLocks noGrp="1"/>
          </p:cNvSpPr>
          <p:nvPr>
            <p:ph idx="1"/>
          </p:nvPr>
        </p:nvSpPr>
        <p:spPr>
          <a:xfrm>
            <a:off x="1322388" y="1000125"/>
            <a:ext cx="7821612" cy="585787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pl-PL" altLang="pl-PL" sz="2400" smtClean="0">
                <a:latin typeface="Century Gothic" pitchFamily="34" charset="0"/>
                <a:cs typeface="Arial" charset="0"/>
              </a:rPr>
              <a:t>Pracami KT kieruje przewodniczący wybierany spośród reprezentantów członków KT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pl-PL" altLang="pl-PL" sz="2400" smtClean="0">
                <a:solidFill>
                  <a:schemeClr val="accent2"/>
                </a:solidFill>
                <a:latin typeface="Century Gothic" pitchFamily="34" charset="0"/>
                <a:cs typeface="Arial" charset="0"/>
              </a:rPr>
              <a:t>Obsługę administracyjno-techniczną  zapewnia sekretariat KT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pl-PL" altLang="pl-PL" sz="2400" smtClean="0">
                <a:latin typeface="Century Gothic" pitchFamily="34" charset="0"/>
                <a:cs typeface="Arial" charset="0"/>
              </a:rPr>
              <a:t>Wszystkie zadania proceduralne wykonywane przez KT powinny być realizowane przy użyciu PZN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pl-PL" altLang="pl-PL" sz="2400" smtClean="0">
                <a:solidFill>
                  <a:schemeClr val="accent2"/>
                </a:solidFill>
                <a:latin typeface="Century Gothic" pitchFamily="34" charset="0"/>
                <a:cs typeface="Arial" charset="0"/>
              </a:rPr>
              <a:t>KT może pracować na posiedzeniach lub za pośrednictwem PZN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pl-PL" altLang="pl-PL" sz="2400" smtClean="0">
                <a:latin typeface="Century Gothic" pitchFamily="34" charset="0"/>
                <a:cs typeface="Arial" charset="0"/>
              </a:rPr>
              <a:t>Posiedzenie KT zwołuje przewodniczący z własnej inicjatywy lub na wniosek kierownika Sektora WPN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pl-PL" altLang="pl-PL" sz="2400" smtClean="0">
                <a:solidFill>
                  <a:schemeClr val="accent2"/>
                </a:solidFill>
                <a:latin typeface="Century Gothic" pitchFamily="34" charset="0"/>
                <a:cs typeface="Arial" charset="0"/>
              </a:rPr>
              <a:t>Zawiadomienie o posiedzeniu KT, porządek posiedzenia i dokumenty udostępniane w PZN co najmniej 14 dni przed posiedzeniem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Tx/>
              <a:buNone/>
            </a:pPr>
            <a:endParaRPr lang="pl-PL" altLang="pl-PL" sz="2400" smtClean="0">
              <a:latin typeface="Century Gothic" pitchFamily="34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pl-PL" altLang="pl-PL" sz="2400" smtClean="0">
              <a:latin typeface="Century Gothic" pitchFamily="34" charset="0"/>
              <a:cs typeface="Arial" charset="0"/>
            </a:endParaRPr>
          </a:p>
        </p:txBody>
      </p:sp>
      <p:sp>
        <p:nvSpPr>
          <p:cNvPr id="43011" name="Symbol zastępczy numeru slajdu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3B77572C-5F68-4BE5-9AAC-E74A4C09FE38}" type="slidenum">
              <a:rPr lang="pl-PL" altLang="pl-PL" sz="1400" b="0">
                <a:latin typeface="Times New Roman" pitchFamily="18" charset="0"/>
              </a:rPr>
              <a:pPr algn="r" eaLnBrk="0" hangingPunct="0"/>
              <a:t>23</a:t>
            </a:fld>
            <a:endParaRPr lang="pl-PL" altLang="pl-PL" sz="1400" b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type="title"/>
          </p:nvPr>
        </p:nvSpPr>
        <p:spPr>
          <a:xfrm>
            <a:off x="1143000" y="0"/>
            <a:ext cx="7829550" cy="1428750"/>
          </a:xfrm>
        </p:spPr>
        <p:txBody>
          <a:bodyPr anchorCtr="1"/>
          <a:lstStyle/>
          <a:p>
            <a:r>
              <a:rPr lang="pl-PL" altLang="pl-PL" sz="3200" b="1" smtClean="0">
                <a:solidFill>
                  <a:schemeClr val="accent2"/>
                </a:solidFill>
                <a:latin typeface="Arial" charset="0"/>
                <a:cs typeface="Arial" charset="0"/>
              </a:rPr>
              <a:t>Organizacja wewnętrzna pracy KT</a:t>
            </a:r>
            <a:r>
              <a:rPr lang="pl-PL" altLang="pl-PL" sz="3600" b="1" smtClean="0">
                <a:solidFill>
                  <a:schemeClr val="accent2"/>
                </a:solidFill>
                <a:latin typeface="Century Gothic" pitchFamily="34" charset="0"/>
              </a:rPr>
              <a:t/>
            </a:r>
            <a:br>
              <a:rPr lang="pl-PL" altLang="pl-PL" sz="3600" b="1" smtClean="0">
                <a:solidFill>
                  <a:schemeClr val="accent2"/>
                </a:solidFill>
                <a:latin typeface="Century Gothic" pitchFamily="34" charset="0"/>
              </a:rPr>
            </a:br>
            <a:endParaRPr lang="pl-PL" altLang="pl-PL" sz="2800" b="1" smtClean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44034" name="Rectangle 3"/>
          <p:cNvSpPr>
            <a:spLocks noGrp="1"/>
          </p:cNvSpPr>
          <p:nvPr>
            <p:ph idx="1"/>
          </p:nvPr>
        </p:nvSpPr>
        <p:spPr>
          <a:xfrm>
            <a:off x="1214438" y="1500188"/>
            <a:ext cx="7786687" cy="535781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pl-PL" altLang="pl-PL" sz="2400" smtClean="0">
                <a:latin typeface="Century Gothic" pitchFamily="34" charset="0"/>
                <a:cs typeface="Arial" charset="0"/>
              </a:rPr>
              <a:t>KT tworzy Grupy projektowe (GP) do oceny i przyjęcia opracowania określonego tematu normalizacyjnego  (projektu normy lub innego dokumentu normalizacyjnego)</a:t>
            </a: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pl-PL" altLang="pl-PL" sz="2400" smtClean="0">
                <a:solidFill>
                  <a:schemeClr val="accent2"/>
                </a:solidFill>
                <a:latin typeface="Century Gothic" pitchFamily="34" charset="0"/>
                <a:cs typeface="Arial" charset="0"/>
              </a:rPr>
              <a:t>GP jest powoływana przez Przewodniczącego KT w uzgodnieniu z KT</a:t>
            </a: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pl-PL" altLang="pl-PL" sz="2400" smtClean="0">
                <a:latin typeface="Century Gothic" pitchFamily="34" charset="0"/>
                <a:cs typeface="Arial" charset="0"/>
              </a:rPr>
              <a:t>W skład GP nie może wchodzić przedstawiciel wykonawcy</a:t>
            </a: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pl-PL" altLang="pl-PL" sz="2400" smtClean="0">
                <a:solidFill>
                  <a:schemeClr val="accent2"/>
                </a:solidFill>
                <a:latin typeface="Century Gothic" pitchFamily="34" charset="0"/>
                <a:cs typeface="Arial" charset="0"/>
              </a:rPr>
              <a:t>W przypadku niejednorodnej i rozległej tematyki KT może podjąć decyzję o podziale na Podkomitety (PK)</a:t>
            </a: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pl-PL" altLang="pl-PL" sz="2400" smtClean="0">
                <a:latin typeface="Century Gothic" pitchFamily="34" charset="0"/>
                <a:cs typeface="Arial" charset="0"/>
              </a:rPr>
              <a:t>Powołanie PK wymaga deklaracji członka KT lub podmiotu zgłaszającego gotowość członkostwa w PK dotyczącej prowadzenia sekretariatu PK</a:t>
            </a: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pl-PL" altLang="pl-PL" sz="2400" smtClean="0">
                <a:latin typeface="Century Gothic" pitchFamily="34" charset="0"/>
                <a:cs typeface="Arial" charset="0"/>
              </a:rPr>
              <a:t>Decyzja KT podjęta bezwzględną większością głosów członków KT</a:t>
            </a:r>
          </a:p>
        </p:txBody>
      </p:sp>
      <p:sp>
        <p:nvSpPr>
          <p:cNvPr id="44035" name="Symbol zastępczy numeru slajdu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4F955CC5-B73D-4566-9C52-D60911AECD96}" type="slidenum">
              <a:rPr lang="pl-PL" altLang="pl-PL" sz="1400" b="0">
                <a:latin typeface="Times New Roman" pitchFamily="18" charset="0"/>
              </a:rPr>
              <a:pPr algn="r" eaLnBrk="0" hangingPunct="0"/>
              <a:t>24</a:t>
            </a:fld>
            <a:endParaRPr lang="pl-PL" altLang="pl-PL" sz="1400" b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200" b="1" smtClean="0">
                <a:solidFill>
                  <a:schemeClr val="accent2"/>
                </a:solidFill>
                <a:latin typeface="Century Gothic" pitchFamily="34" charset="0"/>
              </a:rPr>
              <a:t>Struktura Komitetu Technicznego</a:t>
            </a:r>
          </a:p>
        </p:txBody>
      </p:sp>
      <p:sp>
        <p:nvSpPr>
          <p:cNvPr id="45058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5A42E0-104E-47F6-B39A-51DA257A189C}" type="slidenum">
              <a:rPr lang="pl-PL" altLang="pl-PL" smtClean="0">
                <a:cs typeface="Arial" charset="0"/>
              </a:rPr>
              <a:pPr/>
              <a:t>25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45059" name="Prostokąt zaokrąglony 5"/>
          <p:cNvSpPr>
            <a:spLocks noChangeArrowheads="1"/>
          </p:cNvSpPr>
          <p:nvPr/>
        </p:nvSpPr>
        <p:spPr bwMode="auto">
          <a:xfrm>
            <a:off x="3419475" y="2205038"/>
            <a:ext cx="2808288" cy="719137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647700" indent="-6477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pl-PL" altLang="pl-PL" sz="2000"/>
              <a:t>Komitet techniczny</a:t>
            </a:r>
          </a:p>
        </p:txBody>
      </p:sp>
      <p:sp>
        <p:nvSpPr>
          <p:cNvPr id="45060" name="Prostokąt zaokrąglony 7"/>
          <p:cNvSpPr>
            <a:spLocks noChangeArrowheads="1"/>
          </p:cNvSpPr>
          <p:nvPr/>
        </p:nvSpPr>
        <p:spPr bwMode="auto">
          <a:xfrm>
            <a:off x="4859338" y="2205038"/>
            <a:ext cx="914400" cy="9144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647700" indent="-647700" eaLnBrk="0" hangingPunct="0">
              <a:spcBef>
                <a:spcPct val="20000"/>
              </a:spcBef>
              <a:buFont typeface="Wingdings" pitchFamily="2" charset="2"/>
              <a:buNone/>
            </a:pPr>
            <a:endParaRPr lang="pl-PL" altLang="pl-PL"/>
          </a:p>
        </p:txBody>
      </p:sp>
      <p:sp>
        <p:nvSpPr>
          <p:cNvPr id="45061" name="Prostokąt zaokrąglony 8"/>
          <p:cNvSpPr>
            <a:spLocks noChangeArrowheads="1"/>
          </p:cNvSpPr>
          <p:nvPr/>
        </p:nvSpPr>
        <p:spPr bwMode="auto">
          <a:xfrm>
            <a:off x="3779838" y="3573463"/>
            <a:ext cx="2447925" cy="719137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647700" indent="-647700" algn="ctr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pl-PL" altLang="pl-PL" sz="2000"/>
              <a:t>Podkomitet  </a:t>
            </a:r>
          </a:p>
        </p:txBody>
      </p:sp>
      <p:sp>
        <p:nvSpPr>
          <p:cNvPr id="45062" name="Prostokąt zaokrąglony 9"/>
          <p:cNvSpPr>
            <a:spLocks noChangeArrowheads="1"/>
          </p:cNvSpPr>
          <p:nvPr/>
        </p:nvSpPr>
        <p:spPr bwMode="auto">
          <a:xfrm>
            <a:off x="1116013" y="3546475"/>
            <a:ext cx="2303462" cy="746125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647700" indent="-647700" algn="ctr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pl-PL" altLang="pl-PL" sz="2000"/>
              <a:t>Grupa</a:t>
            </a:r>
          </a:p>
          <a:p>
            <a:pPr marL="647700" indent="-647700" algn="ctr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pl-PL" altLang="pl-PL" sz="2000"/>
              <a:t>projektowa</a:t>
            </a:r>
          </a:p>
        </p:txBody>
      </p:sp>
      <p:sp>
        <p:nvSpPr>
          <p:cNvPr id="45063" name="Prostokąt zaokrąglony 10"/>
          <p:cNvSpPr>
            <a:spLocks noChangeArrowheads="1"/>
          </p:cNvSpPr>
          <p:nvPr/>
        </p:nvSpPr>
        <p:spPr bwMode="auto">
          <a:xfrm>
            <a:off x="6553200" y="3573463"/>
            <a:ext cx="2339975" cy="719137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647700" indent="-647700" algn="ctr" eaLnBrk="0" hangingPunct="0">
              <a:spcBef>
                <a:spcPct val="20000"/>
              </a:spcBef>
            </a:pPr>
            <a:r>
              <a:rPr lang="pl-PL" altLang="pl-PL" sz="2000"/>
              <a:t>Podkomitet </a:t>
            </a:r>
          </a:p>
        </p:txBody>
      </p:sp>
      <p:sp>
        <p:nvSpPr>
          <p:cNvPr id="45064" name="Prostokąt zaokrąglony 11"/>
          <p:cNvSpPr>
            <a:spLocks noChangeArrowheads="1"/>
          </p:cNvSpPr>
          <p:nvPr/>
        </p:nvSpPr>
        <p:spPr bwMode="auto">
          <a:xfrm>
            <a:off x="6588125" y="4627563"/>
            <a:ext cx="2305050" cy="746125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647700" indent="-647700" algn="ctr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pl-PL" altLang="pl-PL" sz="2000"/>
              <a:t>Grupa</a:t>
            </a:r>
          </a:p>
          <a:p>
            <a:pPr marL="647700" indent="-647700" algn="ctr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pl-PL" altLang="pl-PL" sz="2000"/>
              <a:t>projektowa</a:t>
            </a:r>
          </a:p>
        </p:txBody>
      </p:sp>
      <p:cxnSp>
        <p:nvCxnSpPr>
          <p:cNvPr id="45065" name="Łącznik prosty 13"/>
          <p:cNvCxnSpPr>
            <a:cxnSpLocks noChangeShapeType="1"/>
          </p:cNvCxnSpPr>
          <p:nvPr/>
        </p:nvCxnSpPr>
        <p:spPr bwMode="auto">
          <a:xfrm>
            <a:off x="2268538" y="3213100"/>
            <a:ext cx="5399087" cy="714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66" name="Łącznik prosty 15"/>
          <p:cNvCxnSpPr>
            <a:cxnSpLocks noChangeShapeType="1"/>
            <a:endCxn id="45062" idx="0"/>
          </p:cNvCxnSpPr>
          <p:nvPr/>
        </p:nvCxnSpPr>
        <p:spPr bwMode="auto">
          <a:xfrm>
            <a:off x="2268538" y="3213100"/>
            <a:ext cx="0" cy="333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67" name="Łącznik prosty 22"/>
          <p:cNvCxnSpPr>
            <a:cxnSpLocks noChangeShapeType="1"/>
          </p:cNvCxnSpPr>
          <p:nvPr/>
        </p:nvCxnSpPr>
        <p:spPr bwMode="auto">
          <a:xfrm>
            <a:off x="7740650" y="4292600"/>
            <a:ext cx="0" cy="3349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68" name="Łącznik prosty 23"/>
          <p:cNvCxnSpPr>
            <a:cxnSpLocks noChangeShapeType="1"/>
          </p:cNvCxnSpPr>
          <p:nvPr/>
        </p:nvCxnSpPr>
        <p:spPr bwMode="auto">
          <a:xfrm>
            <a:off x="7667625" y="3267075"/>
            <a:ext cx="0" cy="333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69" name="Łącznik prosty 30"/>
          <p:cNvCxnSpPr>
            <a:cxnSpLocks noChangeShapeType="1"/>
            <a:stCxn id="45059" idx="2"/>
          </p:cNvCxnSpPr>
          <p:nvPr/>
        </p:nvCxnSpPr>
        <p:spPr bwMode="auto">
          <a:xfrm>
            <a:off x="4824413" y="2924175"/>
            <a:ext cx="34925" cy="6762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5070" name="pole tekstowe 4"/>
          <p:cNvSpPr txBox="1">
            <a:spLocks noChangeArrowheads="1"/>
          </p:cNvSpPr>
          <p:nvPr/>
        </p:nvSpPr>
        <p:spPr bwMode="auto">
          <a:xfrm>
            <a:off x="7412038" y="6480175"/>
            <a:ext cx="162401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pl-PL" altLang="pl-PL" sz="1100" b="0"/>
              <a:t>Normalizacja,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ytuł 1"/>
          <p:cNvSpPr>
            <a:spLocks noGrp="1"/>
          </p:cNvSpPr>
          <p:nvPr>
            <p:ph type="title"/>
          </p:nvPr>
        </p:nvSpPr>
        <p:spPr>
          <a:xfrm>
            <a:off x="1116013" y="-26988"/>
            <a:ext cx="7342187" cy="936626"/>
          </a:xfrm>
        </p:spPr>
        <p:txBody>
          <a:bodyPr/>
          <a:lstStyle/>
          <a:p>
            <a:r>
              <a:rPr lang="pl-PL" altLang="pl-PL" sz="3200" b="1" smtClean="0">
                <a:solidFill>
                  <a:schemeClr val="accent2"/>
                </a:solidFill>
                <a:latin typeface="Century Gothic" pitchFamily="34" charset="0"/>
              </a:rPr>
              <a:t>Komitet Zadaniowy</a:t>
            </a:r>
          </a:p>
        </p:txBody>
      </p:sp>
      <p:sp>
        <p:nvSpPr>
          <p:cNvPr id="46082" name="Symbol zastępczy zawartości 2"/>
          <p:cNvSpPr>
            <a:spLocks noGrp="1"/>
          </p:cNvSpPr>
          <p:nvPr>
            <p:ph idx="1"/>
          </p:nvPr>
        </p:nvSpPr>
        <p:spPr>
          <a:xfrm>
            <a:off x="1258888" y="981075"/>
            <a:ext cx="7199312" cy="5832475"/>
          </a:xfrm>
        </p:spPr>
        <p:txBody>
          <a:bodyPr/>
          <a:lstStyle/>
          <a:p>
            <a:r>
              <a:rPr lang="pl-PL" altLang="pl-PL" sz="2000" smtClean="0">
                <a:latin typeface="Century Gothic" pitchFamily="34" charset="0"/>
              </a:rPr>
              <a:t>Komitet Zadaniowy (KZ) powołuje Prezes PKN, na wniosek Rady Sektorowej, do wykonania określonego zadania normalizacyjnego, np. opracowania jednego lub kilku projektów norm z niezagospodarowanej lub nowej tematyki Sektora WPN </a:t>
            </a:r>
          </a:p>
          <a:p>
            <a:r>
              <a:rPr lang="pl-PL" altLang="pl-PL" sz="2000" smtClean="0">
                <a:solidFill>
                  <a:schemeClr val="accent2"/>
                </a:solidFill>
                <a:latin typeface="Century Gothic" pitchFamily="34" charset="0"/>
              </a:rPr>
              <a:t>Podstawą działania KZ jest Plan działania KZ (PD KZ) zatwierdzony przez Zastępcę Prezesa ds. Normalizacji</a:t>
            </a:r>
            <a:endParaRPr lang="pl-PL" altLang="pl-PL" sz="2000" smtClean="0">
              <a:latin typeface="Century Gothic" pitchFamily="34" charset="0"/>
            </a:endParaRPr>
          </a:p>
          <a:p>
            <a:r>
              <a:rPr lang="pl-PL" altLang="pl-PL" sz="2000" smtClean="0">
                <a:latin typeface="Century Gothic" pitchFamily="34" charset="0"/>
              </a:rPr>
              <a:t>Komitet Zadaniowy (KZ) jest odwoływany przez Prezesa PKN po zakończeniu zadania – na wniosek Rady Sektorowej </a:t>
            </a:r>
          </a:p>
          <a:p>
            <a:r>
              <a:rPr lang="pl-PL" altLang="pl-PL" sz="2000" smtClean="0">
                <a:solidFill>
                  <a:schemeClr val="accent2"/>
                </a:solidFill>
                <a:latin typeface="Century Gothic" pitchFamily="34" charset="0"/>
              </a:rPr>
              <a:t>W przypadku rozszerzenia zakresu prac normalizacyjnych w tematyce KZ może on zostać przekształcony w KT na wniosek Rady Sektorowej</a:t>
            </a:r>
            <a:r>
              <a:rPr lang="pl-PL" altLang="pl-PL" sz="2000" smtClean="0">
                <a:latin typeface="Century Gothic" pitchFamily="34" charset="0"/>
              </a:rPr>
              <a:t> </a:t>
            </a:r>
          </a:p>
          <a:p>
            <a:endParaRPr lang="pl-PL" altLang="pl-PL" sz="2000" smtClean="0">
              <a:latin typeface="Century Gothic" pitchFamily="34" charset="0"/>
            </a:endParaRPr>
          </a:p>
        </p:txBody>
      </p:sp>
      <p:sp>
        <p:nvSpPr>
          <p:cNvPr id="46083" name="Symbol zastępczy numeru slajdu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0FE6DC15-A2DB-4F9B-BDFB-96466A2A74ED}" type="slidenum">
              <a:rPr lang="pl-PL" altLang="pl-PL" sz="1400" b="0">
                <a:latin typeface="Times New Roman" pitchFamily="18" charset="0"/>
              </a:rPr>
              <a:pPr algn="r" eaLnBrk="0" hangingPunct="0"/>
              <a:t>26</a:t>
            </a:fld>
            <a:endParaRPr lang="pl-PL" altLang="pl-PL" sz="1400" b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ytuł 1"/>
          <p:cNvSpPr>
            <a:spLocks noGrp="1"/>
          </p:cNvSpPr>
          <p:nvPr>
            <p:ph type="title"/>
          </p:nvPr>
        </p:nvSpPr>
        <p:spPr>
          <a:xfrm>
            <a:off x="1116013" y="-26988"/>
            <a:ext cx="7342187" cy="936626"/>
          </a:xfrm>
        </p:spPr>
        <p:txBody>
          <a:bodyPr/>
          <a:lstStyle/>
          <a:p>
            <a:r>
              <a:rPr lang="pl-PL" altLang="pl-PL" sz="3200" b="1" smtClean="0">
                <a:solidFill>
                  <a:schemeClr val="accent2"/>
                </a:solidFill>
                <a:latin typeface="Century Gothic" pitchFamily="34" charset="0"/>
              </a:rPr>
              <a:t>Skład Komitetu Zadaniowego </a:t>
            </a:r>
          </a:p>
        </p:txBody>
      </p:sp>
      <p:sp>
        <p:nvSpPr>
          <p:cNvPr id="77827" name="Symbol zastępczy zawartości 2"/>
          <p:cNvSpPr>
            <a:spLocks noGrp="1"/>
          </p:cNvSpPr>
          <p:nvPr>
            <p:ph idx="1"/>
          </p:nvPr>
        </p:nvSpPr>
        <p:spPr>
          <a:xfrm>
            <a:off x="1258888" y="981075"/>
            <a:ext cx="7885112" cy="5832475"/>
          </a:xfrm>
        </p:spPr>
        <p:txBody>
          <a:bodyPr/>
          <a:lstStyle/>
          <a:p>
            <a:pPr>
              <a:defRPr/>
            </a:pPr>
            <a:r>
              <a:rPr lang="x-none" sz="2000" dirty="0">
                <a:latin typeface="Century Gothic" panose="020B0502020202020204" pitchFamily="34" charset="0"/>
              </a:rPr>
              <a:t>W skład Komitetu Zadaniowego wchodzą członkowie KZ realizujący zadania KZ poprzez swoich </a:t>
            </a:r>
            <a:r>
              <a:rPr lang="x-none" sz="2000" dirty="0" smtClean="0">
                <a:latin typeface="Century Gothic" panose="020B0502020202020204" pitchFamily="34" charset="0"/>
              </a:rPr>
              <a:t>reprezentantów</a:t>
            </a:r>
            <a:endParaRPr lang="pl-PL" sz="2000" dirty="0" smtClean="0">
              <a:latin typeface="Century Gothic" panose="020B0502020202020204" pitchFamily="34" charset="0"/>
            </a:endParaRPr>
          </a:p>
          <a:p>
            <a:pPr>
              <a:defRPr/>
            </a:pPr>
            <a:endParaRPr lang="pl-PL" sz="2000" dirty="0" smtClean="0"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x-none" sz="2000" dirty="0" smtClean="0">
                <a:latin typeface="Century Gothic" panose="020B0502020202020204" pitchFamily="34" charset="0"/>
              </a:rPr>
              <a:t>Członkami </a:t>
            </a:r>
            <a:r>
              <a:rPr lang="x-none" sz="2000" dirty="0">
                <a:latin typeface="Century Gothic" panose="020B0502020202020204" pitchFamily="34" charset="0"/>
              </a:rPr>
              <a:t>KZ są podmioty zarejestrowane i działające na terenie RP, zainteresowane zakresem tematycznym danego </a:t>
            </a:r>
            <a:r>
              <a:rPr lang="x-none" sz="2000" dirty="0" smtClean="0">
                <a:latin typeface="Century Gothic" panose="020B0502020202020204" pitchFamily="34" charset="0"/>
              </a:rPr>
              <a:t>KZ</a:t>
            </a:r>
            <a:r>
              <a:rPr lang="pl-PL" sz="2000" dirty="0" smtClean="0">
                <a:latin typeface="Century Gothic" panose="020B0502020202020204" pitchFamily="34" charset="0"/>
              </a:rPr>
              <a:t> (</a:t>
            </a:r>
            <a:r>
              <a:rPr lang="x-none" sz="20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nie </a:t>
            </a:r>
            <a:r>
              <a:rPr lang="x-none" sz="2000" dirty="0">
                <a:solidFill>
                  <a:schemeClr val="accent2"/>
                </a:solidFill>
                <a:latin typeface="Century Gothic" panose="020B0502020202020204" pitchFamily="34" charset="0"/>
              </a:rPr>
              <a:t>mniej niż trzy </a:t>
            </a:r>
            <a:r>
              <a:rPr lang="x-none" sz="20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podmioty</a:t>
            </a:r>
            <a:r>
              <a:rPr lang="pl-PL" sz="2000" dirty="0" smtClean="0">
                <a:latin typeface="Century Gothic" panose="020B0502020202020204" pitchFamily="34" charset="0"/>
              </a:rPr>
              <a:t>)</a:t>
            </a:r>
          </a:p>
          <a:p>
            <a:pPr>
              <a:defRPr/>
            </a:pPr>
            <a:endParaRPr lang="pl-PL" sz="2000" dirty="0" smtClean="0"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pl-PL" sz="2000" dirty="0" smtClean="0">
                <a:latin typeface="Century Gothic" panose="020B0502020202020204" pitchFamily="34" charset="0"/>
              </a:rPr>
              <a:t>W </a:t>
            </a:r>
            <a:r>
              <a:rPr lang="pl-PL" sz="2000" dirty="0">
                <a:latin typeface="Century Gothic" panose="020B0502020202020204" pitchFamily="34" charset="0"/>
              </a:rPr>
              <a:t>skład Komitetu Zadaniowego wchodzą:</a:t>
            </a:r>
          </a:p>
          <a:p>
            <a:pPr lvl="1">
              <a:defRPr/>
            </a:pPr>
            <a:r>
              <a:rPr lang="pl-PL" sz="1600" dirty="0">
                <a:latin typeface="Century Gothic" panose="020B0502020202020204" pitchFamily="34" charset="0"/>
              </a:rPr>
              <a:t> Przewodniczący KZ,</a:t>
            </a:r>
          </a:p>
          <a:p>
            <a:pPr lvl="1">
              <a:defRPr/>
            </a:pPr>
            <a:r>
              <a:rPr lang="pl-PL" sz="1600" dirty="0">
                <a:latin typeface="Century Gothic" panose="020B0502020202020204" pitchFamily="34" charset="0"/>
              </a:rPr>
              <a:t> Sekretarz KZ,</a:t>
            </a:r>
          </a:p>
          <a:p>
            <a:pPr lvl="1">
              <a:defRPr/>
            </a:pPr>
            <a:r>
              <a:rPr lang="pl-PL" sz="1600" dirty="0">
                <a:latin typeface="Century Gothic" panose="020B0502020202020204" pitchFamily="34" charset="0"/>
              </a:rPr>
              <a:t> reprezentanci członków KZ </a:t>
            </a:r>
          </a:p>
          <a:p>
            <a:pPr>
              <a:defRPr/>
            </a:pPr>
            <a:endParaRPr lang="pl-PL" altLang="pl-PL" sz="2000" dirty="0" smtClean="0">
              <a:latin typeface="Century Gothic" panose="020B0502020202020204" pitchFamily="34" charset="0"/>
            </a:endParaRPr>
          </a:p>
          <a:p>
            <a:pPr marL="0" indent="0">
              <a:buFontTx/>
              <a:buNone/>
              <a:defRPr/>
            </a:pPr>
            <a:endParaRPr lang="pl-PL" altLang="pl-PL" sz="2000" dirty="0" smtClean="0">
              <a:latin typeface="Century Gothic" panose="020B0502020202020204" pitchFamily="34" charset="0"/>
            </a:endParaRPr>
          </a:p>
        </p:txBody>
      </p:sp>
      <p:sp>
        <p:nvSpPr>
          <p:cNvPr id="47107" name="Symbol zastępczy numeru slajdu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09260CBE-6C6B-4FE7-A952-52FCF6B5AF58}" type="slidenum">
              <a:rPr lang="pl-PL" altLang="pl-PL" sz="1400" b="0">
                <a:latin typeface="Times New Roman" pitchFamily="18" charset="0"/>
              </a:rPr>
              <a:pPr algn="r" eaLnBrk="0" hangingPunct="0"/>
              <a:t>27</a:t>
            </a:fld>
            <a:endParaRPr lang="pl-PL" altLang="pl-PL" sz="1400" b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ytuł 1"/>
          <p:cNvSpPr>
            <a:spLocks noGrp="1"/>
          </p:cNvSpPr>
          <p:nvPr>
            <p:ph type="title"/>
          </p:nvPr>
        </p:nvSpPr>
        <p:spPr>
          <a:xfrm>
            <a:off x="1619250" y="260350"/>
            <a:ext cx="6767513" cy="1223963"/>
          </a:xfrm>
        </p:spPr>
        <p:txBody>
          <a:bodyPr/>
          <a:lstStyle/>
          <a:p>
            <a:r>
              <a:rPr lang="pl-PL" altLang="pl-PL" sz="3200" b="1" smtClean="0">
                <a:solidFill>
                  <a:srgbClr val="0070C0"/>
                </a:solidFill>
                <a:latin typeface="Century Gothic" pitchFamily="34" charset="0"/>
              </a:rPr>
              <a:t>Grupa Projektowa</a:t>
            </a:r>
          </a:p>
        </p:txBody>
      </p:sp>
      <p:sp>
        <p:nvSpPr>
          <p:cNvPr id="48130" name="Symbol zastępczy zawartości 2"/>
          <p:cNvSpPr>
            <a:spLocks noGrp="1"/>
          </p:cNvSpPr>
          <p:nvPr>
            <p:ph idx="1"/>
          </p:nvPr>
        </p:nvSpPr>
        <p:spPr>
          <a:xfrm>
            <a:off x="1403350" y="1557338"/>
            <a:ext cx="7632700" cy="5111750"/>
          </a:xfrm>
        </p:spPr>
        <p:txBody>
          <a:bodyPr/>
          <a:lstStyle/>
          <a:p>
            <a:r>
              <a:rPr lang="pl-PL" altLang="pl-PL" sz="2000" smtClean="0">
                <a:latin typeface="Century Gothic" pitchFamily="34" charset="0"/>
              </a:rPr>
              <a:t>Grupę Projektową (GP) powołuje Przewodniczący KT/KZ/PK w uzgodnieniu z KT/KZ/PK. </a:t>
            </a:r>
          </a:p>
          <a:p>
            <a:r>
              <a:rPr lang="pl-PL" altLang="pl-PL" sz="2000" smtClean="0">
                <a:solidFill>
                  <a:schemeClr val="accent2"/>
                </a:solidFill>
                <a:latin typeface="Century Gothic" pitchFamily="34" charset="0"/>
              </a:rPr>
              <a:t>GP powołuje się w celu oceny i przyjęcia projektu normy/innego dokumentu normalizacyjnego (tematu normalizacyjnego), tłumaczenia tytułu, zakresu normy i wytypowania norm sprzecznych</a:t>
            </a:r>
          </a:p>
          <a:p>
            <a:r>
              <a:rPr lang="pl-PL" altLang="pl-PL" sz="2000" smtClean="0">
                <a:latin typeface="Century Gothic" pitchFamily="34" charset="0"/>
              </a:rPr>
              <a:t>Zaleca się, aby ta sama Grupa Projektowa oceniała projekty ewentualnych późniejszych zmian i poprawek do norm.</a:t>
            </a:r>
            <a:endParaRPr lang="pl-PL" altLang="pl-PL" sz="2000" b="1" smtClean="0">
              <a:latin typeface="Century Gothic" pitchFamily="34" charset="0"/>
            </a:endParaRPr>
          </a:p>
          <a:p>
            <a:r>
              <a:rPr lang="pl-PL" altLang="pl-PL" sz="2000" smtClean="0">
                <a:solidFill>
                  <a:schemeClr val="accent2"/>
                </a:solidFill>
                <a:latin typeface="Century Gothic" pitchFamily="34" charset="0"/>
              </a:rPr>
              <a:t>W skład Grupy Projektowej (GP) wchodzą eksperci z zakresu tematu normalizacyjnego</a:t>
            </a:r>
            <a:r>
              <a:rPr lang="pl-PL" altLang="pl-PL" sz="2000" smtClean="0">
                <a:latin typeface="Century Gothic" pitchFamily="34" charset="0"/>
              </a:rPr>
              <a:t>. </a:t>
            </a:r>
          </a:p>
          <a:p>
            <a:r>
              <a:rPr lang="pl-PL" altLang="pl-PL" sz="2000" smtClean="0">
                <a:latin typeface="Century Gothic" pitchFamily="34" charset="0"/>
              </a:rPr>
              <a:t>Przewodniczący KT/KZ, wyznacza prowadzącego temat ze składu GP (reprezentanta członka KT/KZ/PK)</a:t>
            </a:r>
          </a:p>
          <a:p>
            <a:endParaRPr lang="pl-PL" altLang="pl-PL" sz="2000" smtClean="0">
              <a:latin typeface="Century Gothic" pitchFamily="34" charset="0"/>
            </a:endParaRPr>
          </a:p>
          <a:p>
            <a:endParaRPr lang="pl-PL" altLang="pl-PL" smtClean="0">
              <a:latin typeface="Century Gothic" pitchFamily="34" charset="0"/>
            </a:endParaRPr>
          </a:p>
        </p:txBody>
      </p:sp>
      <p:sp>
        <p:nvSpPr>
          <p:cNvPr id="48131" name="Symbol zastępczy numeru slajdu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138A430E-00B3-4C2D-8188-18FEA576EA72}" type="slidenum">
              <a:rPr lang="pl-PL" altLang="pl-PL" sz="1400" b="0">
                <a:latin typeface="Times New Roman" pitchFamily="18" charset="0"/>
              </a:rPr>
              <a:pPr algn="r" eaLnBrk="0" hangingPunct="0"/>
              <a:t>28</a:t>
            </a:fld>
            <a:endParaRPr lang="pl-PL" altLang="pl-PL" sz="1400" b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ytuł 1"/>
          <p:cNvSpPr>
            <a:spLocks noGrp="1"/>
          </p:cNvSpPr>
          <p:nvPr>
            <p:ph type="title"/>
          </p:nvPr>
        </p:nvSpPr>
        <p:spPr>
          <a:xfrm>
            <a:off x="1619250" y="260350"/>
            <a:ext cx="6767513" cy="1223963"/>
          </a:xfrm>
        </p:spPr>
        <p:txBody>
          <a:bodyPr/>
          <a:lstStyle/>
          <a:p>
            <a:r>
              <a:rPr lang="pl-PL" altLang="pl-PL" sz="3200" b="1" smtClean="0">
                <a:solidFill>
                  <a:srgbClr val="0070C0"/>
                </a:solidFill>
                <a:latin typeface="Century Gothic" pitchFamily="34" charset="0"/>
              </a:rPr>
              <a:t>Odpowiedzialność i zadania prowadzącego temat</a:t>
            </a:r>
          </a:p>
        </p:txBody>
      </p:sp>
      <p:sp>
        <p:nvSpPr>
          <p:cNvPr id="49154" name="Symbol zastępczy zawartości 2"/>
          <p:cNvSpPr>
            <a:spLocks noGrp="1"/>
          </p:cNvSpPr>
          <p:nvPr>
            <p:ph idx="1"/>
          </p:nvPr>
        </p:nvSpPr>
        <p:spPr>
          <a:xfrm>
            <a:off x="1403350" y="2349500"/>
            <a:ext cx="7632700" cy="4319588"/>
          </a:xfrm>
        </p:spPr>
        <p:txBody>
          <a:bodyPr/>
          <a:lstStyle/>
          <a:p>
            <a:r>
              <a:rPr lang="pl-PL" altLang="pl-PL" sz="2800" smtClean="0">
                <a:latin typeface="Century Gothic" pitchFamily="34" charset="0"/>
              </a:rPr>
              <a:t>Prowadzący temat nadzoruje uzgodnienie projektu w GP, terminowy przebieg prac nad projektem oraz przekazanie KT/KZ/PK oceny projektu i propozycji ewentualnych zmian zapisów.</a:t>
            </a:r>
          </a:p>
          <a:p>
            <a:endParaRPr lang="pl-PL" altLang="pl-PL" sz="2800" smtClean="0">
              <a:latin typeface="Century Gothic" pitchFamily="34" charset="0"/>
            </a:endParaRPr>
          </a:p>
          <a:p>
            <a:endParaRPr lang="pl-PL" altLang="pl-PL" sz="2800" smtClean="0">
              <a:latin typeface="Century Gothic" pitchFamily="34" charset="0"/>
            </a:endParaRPr>
          </a:p>
          <a:p>
            <a:endParaRPr lang="pl-PL" altLang="pl-PL" sz="2800" smtClean="0">
              <a:latin typeface="Century Gothic" pitchFamily="34" charset="0"/>
            </a:endParaRPr>
          </a:p>
        </p:txBody>
      </p:sp>
      <p:sp>
        <p:nvSpPr>
          <p:cNvPr id="49155" name="Symbol zastępczy numeru slajdu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380C3B99-DF5D-4954-8CAC-94D7754DD6BD}" type="slidenum">
              <a:rPr lang="pl-PL" altLang="pl-PL" sz="1400" b="0">
                <a:latin typeface="Times New Roman" pitchFamily="18" charset="0"/>
              </a:rPr>
              <a:pPr algn="r" eaLnBrk="0" hangingPunct="0"/>
              <a:t>29</a:t>
            </a:fld>
            <a:endParaRPr lang="pl-PL" altLang="pl-PL" sz="1400" b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63650" y="609600"/>
            <a:ext cx="7772400" cy="1143000"/>
          </a:xfrm>
        </p:spPr>
        <p:txBody>
          <a:bodyPr/>
          <a:lstStyle/>
          <a:p>
            <a:r>
              <a:rPr lang="pl-PL" altLang="pl-PL" sz="3200" b="1" smtClean="0">
                <a:solidFill>
                  <a:schemeClr val="accent2"/>
                </a:solidFill>
                <a:latin typeface="Century Gothic" pitchFamily="34" charset="0"/>
              </a:rPr>
              <a:t>Polski Komitet Normalizacyjny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63650" y="1981200"/>
            <a:ext cx="7772400" cy="4114800"/>
          </a:xfrm>
        </p:spPr>
        <p:txBody>
          <a:bodyPr/>
          <a:lstStyle/>
          <a:p>
            <a:r>
              <a:rPr lang="pl-PL" altLang="pl-PL" sz="2800" smtClean="0">
                <a:latin typeface="Century Gothic" pitchFamily="34" charset="0"/>
              </a:rPr>
              <a:t>Krajowa jednostka normalizacyjna</a:t>
            </a:r>
          </a:p>
          <a:p>
            <a:r>
              <a:rPr lang="pl-PL" altLang="pl-PL" sz="2800" smtClean="0">
                <a:latin typeface="Century Gothic" pitchFamily="34" charset="0"/>
              </a:rPr>
              <a:t>Państwowa jednostka organizacyjna</a:t>
            </a:r>
          </a:p>
          <a:p>
            <a:r>
              <a:rPr lang="pl-PL" altLang="pl-PL" sz="2800" smtClean="0">
                <a:latin typeface="Century Gothic" pitchFamily="34" charset="0"/>
              </a:rPr>
              <a:t>Państwowa jednostka budżetowa</a:t>
            </a:r>
          </a:p>
          <a:p>
            <a:r>
              <a:rPr lang="pl-PL" altLang="pl-PL" sz="2800" smtClean="0">
                <a:latin typeface="Century Gothic" pitchFamily="34" charset="0"/>
              </a:rPr>
              <a:t>Niezależna od administracji rządowej oraz jakiejkolwiek grupy interes</a:t>
            </a:r>
            <a:r>
              <a:rPr lang="pl-PL" altLang="pl-PL" sz="2800" smtClean="0"/>
              <a:t>ó</a:t>
            </a:r>
            <a:r>
              <a:rPr lang="pl-PL" altLang="pl-PL" sz="2800" smtClean="0">
                <a:latin typeface="Century Gothic" pitchFamily="34" charset="0"/>
              </a:rPr>
              <a:t>w</a:t>
            </a:r>
          </a:p>
          <a:p>
            <a:r>
              <a:rPr lang="pl-PL" altLang="pl-PL" sz="2800" smtClean="0">
                <a:latin typeface="Century Gothic" pitchFamily="34" charset="0"/>
              </a:rPr>
              <a:t>Wyłączne prawo używania skr</a:t>
            </a:r>
            <a:r>
              <a:rPr lang="pl-PL" altLang="pl-PL" sz="2800" smtClean="0"/>
              <a:t>ó</a:t>
            </a:r>
            <a:r>
              <a:rPr lang="pl-PL" altLang="pl-PL" sz="2800" smtClean="0">
                <a:latin typeface="Century Gothic" pitchFamily="34" charset="0"/>
              </a:rPr>
              <a:t>tu PKN i zastrzeżonego znaku graficznego</a:t>
            </a:r>
          </a:p>
          <a:p>
            <a:r>
              <a:rPr lang="pl-PL" altLang="pl-PL" sz="2800" smtClean="0">
                <a:latin typeface="Century Gothic" pitchFamily="34" charset="0"/>
              </a:rPr>
              <a:t>Działa zgodnie ze statutem</a:t>
            </a:r>
          </a:p>
        </p:txBody>
      </p:sp>
      <p:sp>
        <p:nvSpPr>
          <p:cNvPr id="19459" name="Symbol zastępczy numeru slajdu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222D5266-FBA9-4306-BC7A-5B627D08BA45}" type="slidenum">
              <a:rPr lang="pl-PL" altLang="pl-PL" sz="1400" b="0">
                <a:latin typeface="Times New Roman" pitchFamily="18" charset="0"/>
              </a:rPr>
              <a:pPr algn="r" eaLnBrk="0" hangingPunct="0"/>
              <a:t>3</a:t>
            </a:fld>
            <a:endParaRPr lang="pl-PL" altLang="pl-PL" sz="1400" b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600" b="1" smtClean="0">
                <a:solidFill>
                  <a:schemeClr val="accent2"/>
                </a:solidFill>
                <a:latin typeface="Century Gothic" pitchFamily="34" charset="0"/>
              </a:rPr>
              <a:t>Decyzje Grupy Projektowej (GP)</a:t>
            </a:r>
          </a:p>
        </p:txBody>
      </p:sp>
      <p:sp>
        <p:nvSpPr>
          <p:cNvPr id="50178" name="Symbol zastępczy zawartości 2"/>
          <p:cNvSpPr>
            <a:spLocks noGrp="1"/>
          </p:cNvSpPr>
          <p:nvPr>
            <p:ph idx="1"/>
          </p:nvPr>
        </p:nvSpPr>
        <p:spPr>
          <a:xfrm>
            <a:off x="1116013" y="1981200"/>
            <a:ext cx="7342187" cy="4114800"/>
          </a:xfrm>
        </p:spPr>
        <p:txBody>
          <a:bodyPr/>
          <a:lstStyle/>
          <a:p>
            <a:r>
              <a:rPr lang="pl-PL" altLang="pl-PL" sz="2800" smtClean="0">
                <a:latin typeface="Century Gothic" pitchFamily="34" charset="0"/>
              </a:rPr>
              <a:t>W ramach uzgodnienia projektu w GP prowadzący temat proponuje KT/KZ/PK przyjęcie lub odrzucenie pracy </a:t>
            </a:r>
          </a:p>
          <a:p>
            <a:r>
              <a:rPr lang="pl-PL" altLang="pl-PL" sz="2800" smtClean="0">
                <a:latin typeface="Century Gothic" pitchFamily="34" charset="0"/>
              </a:rPr>
              <a:t> Uzgodnienie projektu w GP prowadzący temat potwierdza w PZN poprzez realizację zadania z harmonogramu</a:t>
            </a:r>
          </a:p>
          <a:p>
            <a:r>
              <a:rPr lang="pl-PL" altLang="pl-PL" sz="2800" smtClean="0">
                <a:latin typeface="Century Gothic" pitchFamily="34" charset="0"/>
              </a:rPr>
              <a:t>W przypadku odrzucenia projektu podaje uzasadnienie w PZN</a:t>
            </a:r>
          </a:p>
        </p:txBody>
      </p:sp>
      <p:sp>
        <p:nvSpPr>
          <p:cNvPr id="50179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ED3744-BB99-42A2-BF16-E59C7DF62B61}" type="slidenum">
              <a:rPr lang="pl-PL" altLang="pl-PL" smtClean="0">
                <a:cs typeface="Arial" charset="0"/>
              </a:rPr>
              <a:pPr/>
              <a:t>30</a:t>
            </a:fld>
            <a:endParaRPr lang="pl-PL" altLang="pl-PL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ytuł 1"/>
          <p:cNvSpPr>
            <a:spLocks noGrp="1"/>
          </p:cNvSpPr>
          <p:nvPr>
            <p:ph type="title"/>
          </p:nvPr>
        </p:nvSpPr>
        <p:spPr>
          <a:xfrm>
            <a:off x="1619250" y="44450"/>
            <a:ext cx="6767513" cy="1223963"/>
          </a:xfrm>
        </p:spPr>
        <p:txBody>
          <a:bodyPr/>
          <a:lstStyle/>
          <a:p>
            <a:pPr marL="342900" indent="-342900"/>
            <a:r>
              <a:rPr lang="pl-PL" altLang="pl-PL" sz="3600" b="1" smtClean="0">
                <a:solidFill>
                  <a:schemeClr val="accent2"/>
                </a:solidFill>
                <a:latin typeface="Century Gothic" pitchFamily="34" charset="0"/>
              </a:rPr>
              <a:t>Metody pracy Grupy Projektowej (GP)</a:t>
            </a:r>
          </a:p>
        </p:txBody>
      </p:sp>
      <p:sp>
        <p:nvSpPr>
          <p:cNvPr id="51202" name="Symbol zastępczy zawartości 2"/>
          <p:cNvSpPr>
            <a:spLocks noGrp="1"/>
          </p:cNvSpPr>
          <p:nvPr>
            <p:ph idx="1"/>
          </p:nvPr>
        </p:nvSpPr>
        <p:spPr>
          <a:xfrm>
            <a:off x="1403350" y="1268413"/>
            <a:ext cx="7632700" cy="5400675"/>
          </a:xfrm>
        </p:spPr>
        <p:txBody>
          <a:bodyPr/>
          <a:lstStyle/>
          <a:p>
            <a:r>
              <a:rPr lang="pl-PL" altLang="pl-PL" sz="2400" smtClean="0">
                <a:latin typeface="Century Gothic" pitchFamily="34" charset="0"/>
              </a:rPr>
              <a:t>GP może pracować w PZN na posiedzeniach lub korespondencyjnie </a:t>
            </a:r>
          </a:p>
          <a:p>
            <a:r>
              <a:rPr lang="pl-PL" altLang="pl-PL" sz="2400" smtClean="0">
                <a:solidFill>
                  <a:schemeClr val="accent2"/>
                </a:solidFill>
                <a:latin typeface="Century Gothic" pitchFamily="34" charset="0"/>
              </a:rPr>
              <a:t>Tryb pracy GP ustala prowadzący temat. Praca GP jest dokumentowana w PZN</a:t>
            </a:r>
          </a:p>
          <a:p>
            <a:r>
              <a:rPr lang="pl-PL" altLang="pl-PL" sz="2400" smtClean="0">
                <a:latin typeface="Century Gothic" pitchFamily="34" charset="0"/>
              </a:rPr>
              <a:t>Po wykonaniu zadania, dla którego GP została powołana oraz potwierdzeniu uzgodnienia w GP, praca jest przekazywana do dalszego procedowania w KT/KZ/PK</a:t>
            </a:r>
          </a:p>
          <a:p>
            <a:r>
              <a:rPr lang="pl-PL" altLang="pl-PL" sz="2400" smtClean="0">
                <a:solidFill>
                  <a:schemeClr val="accent2"/>
                </a:solidFill>
                <a:latin typeface="Century Gothic" pitchFamily="34" charset="0"/>
              </a:rPr>
              <a:t>Za umieszczenie dokumentów GP w PZN odpowiedzialny jest prowadzący temat</a:t>
            </a:r>
            <a:endParaRPr lang="pl-PL" altLang="pl-PL" sz="2400" smtClean="0">
              <a:latin typeface="Century Gothic" pitchFamily="34" charset="0"/>
            </a:endParaRPr>
          </a:p>
          <a:p>
            <a:r>
              <a:rPr lang="pl-PL" altLang="pl-PL" sz="2400" smtClean="0">
                <a:latin typeface="Century Gothic" pitchFamily="34" charset="0"/>
              </a:rPr>
              <a:t>Ta sama GP może być powołana do oceny kilku projektów/tematów normalizacyjnych o podobnym zakresie tematycznym</a:t>
            </a:r>
          </a:p>
          <a:p>
            <a:endParaRPr lang="pl-PL" altLang="pl-PL" sz="2400" smtClean="0">
              <a:latin typeface="Century Gothic" pitchFamily="34" charset="0"/>
            </a:endParaRPr>
          </a:p>
          <a:p>
            <a:endParaRPr lang="pl-PL" altLang="pl-PL" sz="2400" smtClean="0">
              <a:latin typeface="Century Gothic" pitchFamily="34" charset="0"/>
            </a:endParaRPr>
          </a:p>
          <a:p>
            <a:endParaRPr lang="pl-PL" altLang="pl-PL" sz="2400" smtClean="0">
              <a:latin typeface="Century Gothic" pitchFamily="34" charset="0"/>
            </a:endParaRPr>
          </a:p>
        </p:txBody>
      </p:sp>
      <p:sp>
        <p:nvSpPr>
          <p:cNvPr id="51203" name="Symbol zastępczy numeru slajdu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E5A3272F-C78A-4762-B2BD-F4B5B7E9FCF9}" type="slidenum">
              <a:rPr lang="pl-PL" altLang="pl-PL" sz="1400" b="0">
                <a:latin typeface="Times New Roman" pitchFamily="18" charset="0"/>
              </a:rPr>
              <a:pPr algn="r" eaLnBrk="0" hangingPunct="0"/>
              <a:t>31</a:t>
            </a:fld>
            <a:endParaRPr lang="pl-PL" altLang="pl-PL" sz="1400" b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ytuł 1"/>
          <p:cNvSpPr>
            <a:spLocks noGrp="1"/>
          </p:cNvSpPr>
          <p:nvPr>
            <p:ph type="title"/>
          </p:nvPr>
        </p:nvSpPr>
        <p:spPr>
          <a:xfrm>
            <a:off x="685800" y="260350"/>
            <a:ext cx="8278813" cy="865188"/>
          </a:xfrm>
        </p:spPr>
        <p:txBody>
          <a:bodyPr/>
          <a:lstStyle/>
          <a:p>
            <a:r>
              <a:rPr lang="pl-PL" altLang="pl-PL" sz="3200" b="1" smtClean="0">
                <a:solidFill>
                  <a:schemeClr val="accent2"/>
                </a:solidFill>
                <a:latin typeface="Century Gothic" pitchFamily="34" charset="0"/>
              </a:rPr>
              <a:t>Jak zostać członkiem KT/KZ/PK</a:t>
            </a:r>
            <a:br>
              <a:rPr lang="pl-PL" altLang="pl-PL" sz="3200" b="1" smtClean="0">
                <a:solidFill>
                  <a:schemeClr val="accent2"/>
                </a:solidFill>
                <a:latin typeface="Century Gothic" pitchFamily="34" charset="0"/>
              </a:rPr>
            </a:br>
            <a:endParaRPr lang="pl-PL" altLang="pl-PL" sz="3200" smtClean="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52226" name="Symbol zastępczy zawartości 2"/>
          <p:cNvSpPr>
            <a:spLocks noGrp="1"/>
          </p:cNvSpPr>
          <p:nvPr>
            <p:ph idx="1"/>
          </p:nvPr>
        </p:nvSpPr>
        <p:spPr>
          <a:xfrm>
            <a:off x="1042988" y="836613"/>
            <a:ext cx="7993062" cy="6021387"/>
          </a:xfrm>
        </p:spPr>
        <p:txBody>
          <a:bodyPr/>
          <a:lstStyle/>
          <a:p>
            <a:endParaRPr lang="pl-PL" altLang="pl-PL" sz="1800" smtClean="0">
              <a:latin typeface="Century Gothic" pitchFamily="34" charset="0"/>
            </a:endParaRPr>
          </a:p>
          <a:p>
            <a:r>
              <a:rPr lang="pl-PL" altLang="pl-PL" sz="1800" smtClean="0">
                <a:latin typeface="Century Gothic" pitchFamily="34" charset="0"/>
              </a:rPr>
              <a:t>Podmiot zainteresowany członkostwem w KT/KZ/PK, we współpracy z właściwym Sektorem Wydziału Prac Normalizacyjnych PKN, wymienionym w karcie informacyjnej, przygotowuje i przekazuje do Polskiego Komitetu Normalizacyjnego następujące dokumenty:</a:t>
            </a:r>
          </a:p>
          <a:p>
            <a:r>
              <a:rPr lang="pl-PL" altLang="pl-PL" sz="1800" smtClean="0">
                <a:latin typeface="Century Gothic" pitchFamily="34" charset="0"/>
              </a:rPr>
              <a:t>1.   Dokumenty potwierdzające prawo reprezentowania podmiotu na zewnątrz</a:t>
            </a:r>
          </a:p>
          <a:p>
            <a:r>
              <a:rPr lang="pl-PL" altLang="pl-PL" sz="1800" smtClean="0">
                <a:latin typeface="Century Gothic" pitchFamily="34" charset="0"/>
              </a:rPr>
              <a:t>2. </a:t>
            </a:r>
            <a:r>
              <a:rPr lang="pl-PL" altLang="pl-PL" sz="1800" u="sng" smtClean="0">
                <a:latin typeface="Century Gothic" pitchFamily="34" charset="0"/>
              </a:rPr>
              <a:t>Formularz Z2-P3-F04 </a:t>
            </a:r>
            <a:r>
              <a:rPr lang="pl-PL" altLang="pl-PL" sz="1800" i="1" smtClean="0">
                <a:latin typeface="Century Gothic" pitchFamily="34" charset="0"/>
              </a:rPr>
              <a:t>Dane osobowe reprezentanta członka KT/KZ/PK/eksperta do przetwarzania przez PKN</a:t>
            </a:r>
            <a:r>
              <a:rPr lang="pl-PL" altLang="pl-PL" sz="1800" smtClean="0">
                <a:latin typeface="Century Gothic" pitchFamily="34" charset="0"/>
              </a:rPr>
              <a:t>, podpisany przez reprezentanta członka KT/KZ/PK/eksperta</a:t>
            </a:r>
          </a:p>
          <a:p>
            <a:r>
              <a:rPr lang="pl-PL" altLang="pl-PL" sz="1800" smtClean="0">
                <a:latin typeface="Century Gothic" pitchFamily="34" charset="0"/>
              </a:rPr>
              <a:t>3. </a:t>
            </a:r>
            <a:r>
              <a:rPr lang="pl-PL" altLang="pl-PL" sz="1800" u="sng" smtClean="0">
                <a:latin typeface="Century Gothic" pitchFamily="34" charset="0"/>
              </a:rPr>
              <a:t>Formularz Z2-P3-F14 </a:t>
            </a:r>
            <a:r>
              <a:rPr lang="pl-PL" altLang="pl-PL" sz="1800" i="1" smtClean="0">
                <a:latin typeface="Century Gothic" pitchFamily="34" charset="0"/>
              </a:rPr>
              <a:t>Zadania członka KT/KZ/PK</a:t>
            </a:r>
            <a:r>
              <a:rPr lang="pl-PL" altLang="pl-PL" sz="1800" smtClean="0">
                <a:latin typeface="Century Gothic" pitchFamily="34" charset="0"/>
              </a:rPr>
              <a:t>, podpisany przez osobę(-y) upoważnioną(-e)  i  jego reprezentanta(-ów)</a:t>
            </a:r>
          </a:p>
          <a:p>
            <a:r>
              <a:rPr lang="pl-PL" altLang="pl-PL" sz="1800" smtClean="0">
                <a:latin typeface="Century Gothic" pitchFamily="34" charset="0"/>
              </a:rPr>
              <a:t>4. </a:t>
            </a:r>
            <a:r>
              <a:rPr lang="pl-PL" altLang="pl-PL" sz="1800" u="sng" smtClean="0">
                <a:latin typeface="Century Gothic" pitchFamily="34" charset="0"/>
              </a:rPr>
              <a:t>Formularz Z2-P3-F16</a:t>
            </a:r>
            <a:r>
              <a:rPr lang="pl-PL" altLang="pl-PL" sz="1800" baseline="30000" smtClean="0">
                <a:latin typeface="Century Gothic" pitchFamily="34" charset="0"/>
              </a:rPr>
              <a:t> </a:t>
            </a:r>
            <a:r>
              <a:rPr lang="pl-PL" altLang="pl-PL" sz="1800" i="1" smtClean="0">
                <a:latin typeface="Century Gothic" pitchFamily="34" charset="0"/>
              </a:rPr>
              <a:t>Dane członka KT/KZ/PK do przetwarzania przez PKN</a:t>
            </a:r>
            <a:r>
              <a:rPr lang="pl-PL" altLang="pl-PL" sz="1800" smtClean="0">
                <a:latin typeface="Century Gothic" pitchFamily="34" charset="0"/>
              </a:rPr>
              <a:t>, podpisany przez osobę(-y) upoważnioną(-e)</a:t>
            </a:r>
          </a:p>
          <a:p>
            <a:endParaRPr lang="pl-PL" altLang="pl-PL" sz="1800" smtClean="0">
              <a:latin typeface="Century Gothic" pitchFamily="34" charset="0"/>
            </a:endParaRPr>
          </a:p>
          <a:p>
            <a:r>
              <a:rPr lang="pl-PL" altLang="pl-PL" sz="1800" b="1" smtClean="0">
                <a:solidFill>
                  <a:schemeClr val="accent2"/>
                </a:solidFill>
                <a:latin typeface="Century Gothic" pitchFamily="34" charset="0"/>
              </a:rPr>
              <a:t>Członkowie KT i PK są powoływani przez Prezesa PKN na czas nieokreślony, a członkowie KZ – na czas wykonywania zadań</a:t>
            </a:r>
          </a:p>
          <a:p>
            <a:r>
              <a:rPr lang="pl-PL" altLang="pl-PL" sz="1800" b="1" smtClean="0">
                <a:solidFill>
                  <a:schemeClr val="accent2"/>
                </a:solidFill>
                <a:latin typeface="Century Gothic" pitchFamily="34" charset="0"/>
              </a:rPr>
              <a:t> Członkowie KT/KZ/PK realizują zadania KT/KZ/PK poprzez swoich reprezentantów</a:t>
            </a:r>
            <a:r>
              <a:rPr lang="pl-PL" altLang="pl-PL" sz="1800" smtClean="0">
                <a:latin typeface="Century Gothic" pitchFamily="34" charset="0"/>
              </a:rPr>
              <a:t>.</a:t>
            </a:r>
          </a:p>
          <a:p>
            <a:endParaRPr lang="pl-PL" altLang="pl-PL" sz="1800" smtClean="0">
              <a:latin typeface="Century Gothic" pitchFamily="34" charset="0"/>
            </a:endParaRPr>
          </a:p>
        </p:txBody>
      </p:sp>
      <p:sp>
        <p:nvSpPr>
          <p:cNvPr id="52227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2F8FEA-9328-40B2-96C7-4E24D760AF5B}" type="slidenum">
              <a:rPr lang="pl-PL" altLang="pl-PL" smtClean="0">
                <a:cs typeface="Arial" charset="0"/>
              </a:rPr>
              <a:pPr/>
              <a:t>32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52228" name="pole tekstowe 3"/>
          <p:cNvSpPr txBox="1">
            <a:spLocks noChangeArrowheads="1"/>
          </p:cNvSpPr>
          <p:nvPr/>
        </p:nvSpPr>
        <p:spPr bwMode="auto">
          <a:xfrm>
            <a:off x="7412038" y="6480175"/>
            <a:ext cx="162401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pl-PL" altLang="pl-PL" sz="1100" b="0"/>
              <a:t>www.pkn.pl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ChangeArrowheads="1"/>
          </p:cNvSpPr>
          <p:nvPr/>
        </p:nvSpPr>
        <p:spPr bwMode="auto">
          <a:xfrm>
            <a:off x="2317750" y="1352550"/>
            <a:ext cx="7778750" cy="4884738"/>
          </a:xfrm>
          <a:prstGeom prst="rect">
            <a:avLst/>
          </a:prstGeom>
          <a:solidFill>
            <a:srgbClr val="33CCCC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47700" indent="-647700" eaLnBrk="0" hangingPunct="0">
              <a:buFont typeface="Wingdings" pitchFamily="2" charset="2"/>
              <a:buNone/>
            </a:pPr>
            <a:endParaRPr lang="pl-PL" altLang="pl-PL" sz="2400" i="1">
              <a:solidFill>
                <a:srgbClr val="FF5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00188" y="44450"/>
            <a:ext cx="7381875" cy="116998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="ctr"/>
          <a:lstStyle/>
          <a:p>
            <a:pPr algn="ctr" eaLnBrk="0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b="0" kern="0" dirty="0">
                <a:solidFill>
                  <a:srgbClr val="006EC7"/>
                </a:solidFill>
                <a:latin typeface="Arial" pitchFamily="34" charset="0"/>
                <a:cs typeface="Arial" pitchFamily="34" charset="0"/>
              </a:rPr>
              <a:t>Schemat systemu normalizacyjnego</a:t>
            </a:r>
            <a:endParaRPr lang="pl-PL" sz="3200" b="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3251" name="Group 3"/>
          <p:cNvGrpSpPr>
            <a:grpSpLocks/>
          </p:cNvGrpSpPr>
          <p:nvPr/>
        </p:nvGrpSpPr>
        <p:grpSpPr bwMode="auto">
          <a:xfrm>
            <a:off x="1058863" y="1163638"/>
            <a:ext cx="7689850" cy="4713287"/>
            <a:chOff x="1692401" y="2428865"/>
            <a:chExt cx="7246766" cy="4082248"/>
          </a:xfrm>
        </p:grpSpPr>
        <p:sp>
          <p:nvSpPr>
            <p:cNvPr id="53268" name="AutoShape 16"/>
            <p:cNvSpPr>
              <a:spLocks noChangeArrowheads="1"/>
            </p:cNvSpPr>
            <p:nvPr/>
          </p:nvSpPr>
          <p:spPr bwMode="auto">
            <a:xfrm>
              <a:off x="2878864" y="2428865"/>
              <a:ext cx="1852912" cy="587081"/>
            </a:xfrm>
            <a:custGeom>
              <a:avLst/>
              <a:gdLst>
                <a:gd name="T0" fmla="*/ 926456 w 1852912"/>
                <a:gd name="T1" fmla="*/ 0 h 587081"/>
                <a:gd name="T2" fmla="*/ 1852912 w 1852912"/>
                <a:gd name="T3" fmla="*/ 293541 h 587081"/>
                <a:gd name="T4" fmla="*/ 926456 w 1852912"/>
                <a:gd name="T5" fmla="*/ 587081 h 587081"/>
                <a:gd name="T6" fmla="*/ 0 w 1852912"/>
                <a:gd name="T7" fmla="*/ 293541 h 587081"/>
                <a:gd name="T8" fmla="*/ 17694720 60000 65536"/>
                <a:gd name="T9" fmla="*/ 0 60000 65536"/>
                <a:gd name="T10" fmla="*/ 5898240 60000 65536"/>
                <a:gd name="T11" fmla="*/ 11796480 60000 65536"/>
                <a:gd name="T12" fmla="*/ 28659 w 1852912"/>
                <a:gd name="T13" fmla="*/ 28659 h 587081"/>
                <a:gd name="T14" fmla="*/ 1824253 w 1852912"/>
                <a:gd name="T15" fmla="*/ 558422 h 5870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52912" h="587081">
                  <a:moveTo>
                    <a:pt x="97847" y="0"/>
                  </a:moveTo>
                  <a:lnTo>
                    <a:pt x="97846" y="0"/>
                  </a:lnTo>
                  <a:cubicBezTo>
                    <a:pt x="43807" y="0"/>
                    <a:pt x="0" y="43807"/>
                    <a:pt x="0" y="97846"/>
                  </a:cubicBezTo>
                  <a:lnTo>
                    <a:pt x="0" y="489234"/>
                  </a:lnTo>
                  <a:cubicBezTo>
                    <a:pt x="0" y="543273"/>
                    <a:pt x="43807" y="587080"/>
                    <a:pt x="97846" y="587081"/>
                  </a:cubicBezTo>
                  <a:lnTo>
                    <a:pt x="1755065" y="587081"/>
                  </a:lnTo>
                  <a:cubicBezTo>
                    <a:pt x="1809104" y="587080"/>
                    <a:pt x="1852912" y="543273"/>
                    <a:pt x="1852912" y="489234"/>
                  </a:cubicBezTo>
                  <a:lnTo>
                    <a:pt x="1852912" y="97847"/>
                  </a:lnTo>
                  <a:cubicBezTo>
                    <a:pt x="1852912" y="43807"/>
                    <a:pt x="1809104" y="0"/>
                    <a:pt x="1755065" y="0"/>
                  </a:cubicBezTo>
                  <a:lnTo>
                    <a:pt x="97847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algn="ctr" eaLnBrk="0" hangingPunct="0">
                <a:buFont typeface="Wingdings" pitchFamily="2" charset="2"/>
                <a:buNone/>
              </a:pPr>
              <a:r>
                <a:rPr lang="pl-PL" altLang="pl-PL" sz="2000" b="0"/>
                <a:t>KT (250)/KZ (4)</a:t>
              </a:r>
            </a:p>
          </p:txBody>
        </p:sp>
        <p:sp>
          <p:nvSpPr>
            <p:cNvPr id="57356" name="AutoShape 17"/>
            <p:cNvSpPr>
              <a:spLocks noChangeArrowheads="1"/>
            </p:cNvSpPr>
            <p:nvPr/>
          </p:nvSpPr>
          <p:spPr bwMode="auto">
            <a:xfrm>
              <a:off x="3266224" y="3343211"/>
              <a:ext cx="1139974" cy="456486"/>
            </a:xfrm>
            <a:custGeom>
              <a:avLst/>
              <a:gdLst>
                <a:gd name="T0" fmla="*/ 570490 w 1140979"/>
                <a:gd name="T1" fmla="*/ 0 h 587081"/>
                <a:gd name="T2" fmla="*/ 1140979 w 1140979"/>
                <a:gd name="T3" fmla="*/ 228797 h 587081"/>
                <a:gd name="T4" fmla="*/ 570490 w 1140979"/>
                <a:gd name="T5" fmla="*/ 457593 h 587081"/>
                <a:gd name="T6" fmla="*/ 0 w 1140979"/>
                <a:gd name="T7" fmla="*/ 228797 h 587081"/>
                <a:gd name="T8" fmla="*/ 17694720 60000 65536"/>
                <a:gd name="T9" fmla="*/ 0 60000 65536"/>
                <a:gd name="T10" fmla="*/ 5898240 60000 65536"/>
                <a:gd name="T11" fmla="*/ 11796480 60000 65536"/>
                <a:gd name="T12" fmla="*/ 28659 w 1140979"/>
                <a:gd name="T13" fmla="*/ 28659 h 587081"/>
                <a:gd name="T14" fmla="*/ 1112320 w 1140979"/>
                <a:gd name="T15" fmla="*/ 558422 h 5870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0979" h="587081">
                  <a:moveTo>
                    <a:pt x="97847" y="0"/>
                  </a:moveTo>
                  <a:lnTo>
                    <a:pt x="97846" y="0"/>
                  </a:lnTo>
                  <a:cubicBezTo>
                    <a:pt x="43807" y="0"/>
                    <a:pt x="0" y="43807"/>
                    <a:pt x="0" y="97846"/>
                  </a:cubicBezTo>
                  <a:lnTo>
                    <a:pt x="0" y="489234"/>
                  </a:lnTo>
                  <a:cubicBezTo>
                    <a:pt x="0" y="543273"/>
                    <a:pt x="43807" y="587080"/>
                    <a:pt x="97846" y="587081"/>
                  </a:cubicBezTo>
                  <a:lnTo>
                    <a:pt x="1043132" y="587081"/>
                  </a:lnTo>
                  <a:cubicBezTo>
                    <a:pt x="1097171" y="587080"/>
                    <a:pt x="1140979" y="543273"/>
                    <a:pt x="1140979" y="489234"/>
                  </a:cubicBezTo>
                  <a:lnTo>
                    <a:pt x="1140979" y="97847"/>
                  </a:lnTo>
                  <a:cubicBezTo>
                    <a:pt x="1140979" y="43807"/>
                    <a:pt x="1097171" y="0"/>
                    <a:pt x="1043132" y="0"/>
                  </a:cubicBezTo>
                  <a:lnTo>
                    <a:pt x="97847" y="0"/>
                  </a:lnTo>
                  <a:close/>
                </a:path>
              </a:pathLst>
            </a:custGeom>
            <a:ln w="12700"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 typeface="Wingdings" panose="05000000000000000000" pitchFamily="2" charset="2"/>
                <a:buNone/>
                <a:defRPr/>
              </a:pPr>
              <a:r>
                <a:rPr lang="pl-PL" altLang="pl-PL" sz="2400" b="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53270" name="AutoShape 18"/>
            <p:cNvSpPr>
              <a:spLocks noChangeArrowheads="1"/>
            </p:cNvSpPr>
            <p:nvPr/>
          </p:nvSpPr>
          <p:spPr bwMode="auto">
            <a:xfrm>
              <a:off x="3265583" y="4041147"/>
              <a:ext cx="1140979" cy="456139"/>
            </a:xfrm>
            <a:custGeom>
              <a:avLst/>
              <a:gdLst>
                <a:gd name="T0" fmla="*/ 570490 w 1140979"/>
                <a:gd name="T1" fmla="*/ 0 h 587081"/>
                <a:gd name="T2" fmla="*/ 1140979 w 1140979"/>
                <a:gd name="T3" fmla="*/ 14205 h 587081"/>
                <a:gd name="T4" fmla="*/ 570490 w 1140979"/>
                <a:gd name="T5" fmla="*/ 28411 h 587081"/>
                <a:gd name="T6" fmla="*/ 0 w 1140979"/>
                <a:gd name="T7" fmla="*/ 14205 h 587081"/>
                <a:gd name="T8" fmla="*/ 17694720 60000 65536"/>
                <a:gd name="T9" fmla="*/ 0 60000 65536"/>
                <a:gd name="T10" fmla="*/ 5898240 60000 65536"/>
                <a:gd name="T11" fmla="*/ 11796480 60000 65536"/>
                <a:gd name="T12" fmla="*/ 28659 w 1140979"/>
                <a:gd name="T13" fmla="*/ 28659 h 587081"/>
                <a:gd name="T14" fmla="*/ 1112320 w 1140979"/>
                <a:gd name="T15" fmla="*/ 558422 h 5870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0979" h="587081">
                  <a:moveTo>
                    <a:pt x="97847" y="0"/>
                  </a:moveTo>
                  <a:lnTo>
                    <a:pt x="97846" y="0"/>
                  </a:lnTo>
                  <a:cubicBezTo>
                    <a:pt x="43807" y="0"/>
                    <a:pt x="0" y="43807"/>
                    <a:pt x="0" y="97846"/>
                  </a:cubicBezTo>
                  <a:lnTo>
                    <a:pt x="0" y="489234"/>
                  </a:lnTo>
                  <a:cubicBezTo>
                    <a:pt x="0" y="543273"/>
                    <a:pt x="43807" y="587080"/>
                    <a:pt x="97846" y="587081"/>
                  </a:cubicBezTo>
                  <a:lnTo>
                    <a:pt x="1043132" y="587081"/>
                  </a:lnTo>
                  <a:cubicBezTo>
                    <a:pt x="1097171" y="587080"/>
                    <a:pt x="1140979" y="543273"/>
                    <a:pt x="1140979" y="489234"/>
                  </a:cubicBezTo>
                  <a:lnTo>
                    <a:pt x="1140979" y="97847"/>
                  </a:lnTo>
                  <a:cubicBezTo>
                    <a:pt x="1140979" y="43807"/>
                    <a:pt x="1097171" y="0"/>
                    <a:pt x="1043132" y="0"/>
                  </a:cubicBezTo>
                  <a:lnTo>
                    <a:pt x="97847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algn="ctr" eaLnBrk="0" hangingPunct="0">
                <a:buFont typeface="Wingdings" pitchFamily="2" charset="2"/>
                <a:buNone/>
              </a:pPr>
              <a:r>
                <a:rPr lang="pl-PL" altLang="pl-PL" sz="2400" b="0"/>
                <a:t>315</a:t>
              </a:r>
            </a:p>
          </p:txBody>
        </p:sp>
        <p:sp>
          <p:nvSpPr>
            <p:cNvPr id="53271" name="AutoShape 19"/>
            <p:cNvSpPr>
              <a:spLocks noChangeArrowheads="1"/>
            </p:cNvSpPr>
            <p:nvPr/>
          </p:nvSpPr>
          <p:spPr bwMode="auto">
            <a:xfrm>
              <a:off x="3265583" y="5048138"/>
              <a:ext cx="1140979" cy="383447"/>
            </a:xfrm>
            <a:custGeom>
              <a:avLst/>
              <a:gdLst>
                <a:gd name="T0" fmla="*/ 570490 w 1140979"/>
                <a:gd name="T1" fmla="*/ 0 h 587081"/>
                <a:gd name="T2" fmla="*/ 1140979 w 1140979"/>
                <a:gd name="T3" fmla="*/ 1769 h 587081"/>
                <a:gd name="T4" fmla="*/ 570490 w 1140979"/>
                <a:gd name="T5" fmla="*/ 3538 h 587081"/>
                <a:gd name="T6" fmla="*/ 0 w 1140979"/>
                <a:gd name="T7" fmla="*/ 1769 h 587081"/>
                <a:gd name="T8" fmla="*/ 17694720 60000 65536"/>
                <a:gd name="T9" fmla="*/ 0 60000 65536"/>
                <a:gd name="T10" fmla="*/ 5898240 60000 65536"/>
                <a:gd name="T11" fmla="*/ 11796480 60000 65536"/>
                <a:gd name="T12" fmla="*/ 28659 w 1140979"/>
                <a:gd name="T13" fmla="*/ 28658 h 587081"/>
                <a:gd name="T14" fmla="*/ 1112320 w 1140979"/>
                <a:gd name="T15" fmla="*/ 558423 h 5870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0979" h="587081">
                  <a:moveTo>
                    <a:pt x="97847" y="0"/>
                  </a:moveTo>
                  <a:lnTo>
                    <a:pt x="97846" y="0"/>
                  </a:lnTo>
                  <a:cubicBezTo>
                    <a:pt x="43807" y="0"/>
                    <a:pt x="0" y="43807"/>
                    <a:pt x="0" y="97846"/>
                  </a:cubicBezTo>
                  <a:lnTo>
                    <a:pt x="0" y="489234"/>
                  </a:lnTo>
                  <a:cubicBezTo>
                    <a:pt x="0" y="543273"/>
                    <a:pt x="43807" y="587080"/>
                    <a:pt x="97846" y="587081"/>
                  </a:cubicBezTo>
                  <a:lnTo>
                    <a:pt x="1043132" y="587081"/>
                  </a:lnTo>
                  <a:cubicBezTo>
                    <a:pt x="1097171" y="587080"/>
                    <a:pt x="1140979" y="543273"/>
                    <a:pt x="1140979" y="489234"/>
                  </a:cubicBezTo>
                  <a:lnTo>
                    <a:pt x="1140979" y="97847"/>
                  </a:lnTo>
                  <a:cubicBezTo>
                    <a:pt x="1140979" y="43807"/>
                    <a:pt x="1097171" y="0"/>
                    <a:pt x="1043132" y="0"/>
                  </a:cubicBezTo>
                  <a:lnTo>
                    <a:pt x="97847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algn="ctr" eaLnBrk="0" hangingPunct="0">
                <a:buFont typeface="Wingdings" pitchFamily="2" charset="2"/>
                <a:buNone/>
              </a:pPr>
              <a:r>
                <a:rPr lang="pl-PL" altLang="pl-PL" sz="2400" b="0"/>
                <a:t>500</a:t>
              </a:r>
            </a:p>
          </p:txBody>
        </p:sp>
        <p:sp>
          <p:nvSpPr>
            <p:cNvPr id="53272" name="AutoShape 20"/>
            <p:cNvSpPr>
              <a:spLocks noChangeArrowheads="1"/>
            </p:cNvSpPr>
            <p:nvPr/>
          </p:nvSpPr>
          <p:spPr bwMode="auto">
            <a:xfrm>
              <a:off x="7798188" y="3954358"/>
              <a:ext cx="1140979" cy="587081"/>
            </a:xfrm>
            <a:custGeom>
              <a:avLst/>
              <a:gdLst>
                <a:gd name="T0" fmla="*/ 570490 w 1140979"/>
                <a:gd name="T1" fmla="*/ 0 h 587081"/>
                <a:gd name="T2" fmla="*/ 1140979 w 1140979"/>
                <a:gd name="T3" fmla="*/ 293541 h 587081"/>
                <a:gd name="T4" fmla="*/ 570490 w 1140979"/>
                <a:gd name="T5" fmla="*/ 587081 h 587081"/>
                <a:gd name="T6" fmla="*/ 0 w 1140979"/>
                <a:gd name="T7" fmla="*/ 293541 h 587081"/>
                <a:gd name="T8" fmla="*/ 17694720 60000 65536"/>
                <a:gd name="T9" fmla="*/ 0 60000 65536"/>
                <a:gd name="T10" fmla="*/ 5898240 60000 65536"/>
                <a:gd name="T11" fmla="*/ 11796480 60000 65536"/>
                <a:gd name="T12" fmla="*/ 28659 w 1140979"/>
                <a:gd name="T13" fmla="*/ 28659 h 587081"/>
                <a:gd name="T14" fmla="*/ 1112320 w 1140979"/>
                <a:gd name="T15" fmla="*/ 558422 h 5870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0979" h="587081">
                  <a:moveTo>
                    <a:pt x="97847" y="0"/>
                  </a:moveTo>
                  <a:lnTo>
                    <a:pt x="97846" y="0"/>
                  </a:lnTo>
                  <a:cubicBezTo>
                    <a:pt x="43807" y="0"/>
                    <a:pt x="0" y="43807"/>
                    <a:pt x="0" y="97846"/>
                  </a:cubicBezTo>
                  <a:lnTo>
                    <a:pt x="0" y="489234"/>
                  </a:lnTo>
                  <a:cubicBezTo>
                    <a:pt x="0" y="543273"/>
                    <a:pt x="43807" y="587080"/>
                    <a:pt x="97846" y="587081"/>
                  </a:cubicBezTo>
                  <a:lnTo>
                    <a:pt x="1043132" y="587081"/>
                  </a:lnTo>
                  <a:cubicBezTo>
                    <a:pt x="1097171" y="587080"/>
                    <a:pt x="1140979" y="543273"/>
                    <a:pt x="1140979" y="489234"/>
                  </a:cubicBezTo>
                  <a:lnTo>
                    <a:pt x="1140979" y="97847"/>
                  </a:lnTo>
                  <a:cubicBezTo>
                    <a:pt x="1140979" y="43807"/>
                    <a:pt x="1097171" y="0"/>
                    <a:pt x="1043132" y="0"/>
                  </a:cubicBezTo>
                  <a:lnTo>
                    <a:pt x="97847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algn="ctr" eaLnBrk="0" hangingPunct="0">
                <a:buFont typeface="Wingdings" pitchFamily="2" charset="2"/>
                <a:buNone/>
              </a:pPr>
              <a:r>
                <a:rPr lang="pl-PL" altLang="pl-PL" sz="2400" b="0"/>
                <a:t>Polska </a:t>
              </a:r>
            </a:p>
            <a:p>
              <a:pPr algn="ctr" eaLnBrk="0" hangingPunct="0">
                <a:buFont typeface="Wingdings" pitchFamily="2" charset="2"/>
                <a:buNone/>
              </a:pPr>
              <a:r>
                <a:rPr lang="pl-PL" altLang="pl-PL" sz="2400" b="0"/>
                <a:t>Norma</a:t>
              </a:r>
            </a:p>
          </p:txBody>
        </p:sp>
        <p:sp>
          <p:nvSpPr>
            <p:cNvPr id="53273" name="AutoShape 22"/>
            <p:cNvSpPr>
              <a:spLocks noChangeArrowheads="1"/>
            </p:cNvSpPr>
            <p:nvPr/>
          </p:nvSpPr>
          <p:spPr bwMode="auto">
            <a:xfrm>
              <a:off x="5695786" y="3810054"/>
              <a:ext cx="1222235" cy="1175607"/>
            </a:xfrm>
            <a:custGeom>
              <a:avLst/>
              <a:gdLst>
                <a:gd name="T0" fmla="*/ 1892 w 2066644"/>
                <a:gd name="T1" fmla="*/ 0 h 1175607"/>
                <a:gd name="T2" fmla="*/ 3784 w 2066644"/>
                <a:gd name="T3" fmla="*/ 587804 h 1175607"/>
                <a:gd name="T4" fmla="*/ 1892 w 2066644"/>
                <a:gd name="T5" fmla="*/ 1175607 h 1175607"/>
                <a:gd name="T6" fmla="*/ 0 w 2066644"/>
                <a:gd name="T7" fmla="*/ 587804 h 1175607"/>
                <a:gd name="T8" fmla="*/ 17694720 60000 65536"/>
                <a:gd name="T9" fmla="*/ 0 60000 65536"/>
                <a:gd name="T10" fmla="*/ 5898240 60000 65536"/>
                <a:gd name="T11" fmla="*/ 11796480 60000 65536"/>
                <a:gd name="T12" fmla="*/ 57388 w 2066644"/>
                <a:gd name="T13" fmla="*/ 57389 h 1175607"/>
                <a:gd name="T14" fmla="*/ 2009256 w 2066644"/>
                <a:gd name="T15" fmla="*/ 1118218 h 11756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6644" h="1175607">
                  <a:moveTo>
                    <a:pt x="195934" y="0"/>
                  </a:moveTo>
                  <a:lnTo>
                    <a:pt x="195933" y="0"/>
                  </a:lnTo>
                  <a:cubicBezTo>
                    <a:pt x="87722" y="0"/>
                    <a:pt x="0" y="87722"/>
                    <a:pt x="0" y="195933"/>
                  </a:cubicBezTo>
                  <a:lnTo>
                    <a:pt x="0" y="979673"/>
                  </a:lnTo>
                  <a:cubicBezTo>
                    <a:pt x="0" y="1087884"/>
                    <a:pt x="87722" y="1175606"/>
                    <a:pt x="195933" y="1175607"/>
                  </a:cubicBezTo>
                  <a:lnTo>
                    <a:pt x="1870710" y="1175607"/>
                  </a:lnTo>
                  <a:cubicBezTo>
                    <a:pt x="1978921" y="1175606"/>
                    <a:pt x="2066644" y="1087884"/>
                    <a:pt x="2066644" y="979673"/>
                  </a:cubicBezTo>
                  <a:lnTo>
                    <a:pt x="2066644" y="195934"/>
                  </a:lnTo>
                  <a:cubicBezTo>
                    <a:pt x="2066644" y="87722"/>
                    <a:pt x="1978921" y="0"/>
                    <a:pt x="1870710" y="0"/>
                  </a:cubicBezTo>
                  <a:lnTo>
                    <a:pt x="195934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endParaRPr lang="pl-PL"/>
            </a:p>
          </p:txBody>
        </p:sp>
        <p:cxnSp>
          <p:nvCxnSpPr>
            <p:cNvPr id="53274" name="AutoShape 24"/>
            <p:cNvCxnSpPr>
              <a:cxnSpLocks noChangeShapeType="1"/>
            </p:cNvCxnSpPr>
            <p:nvPr/>
          </p:nvCxnSpPr>
          <p:spPr bwMode="auto">
            <a:xfrm flipH="1">
              <a:off x="1998942" y="6476576"/>
              <a:ext cx="143012" cy="34537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</p:spPr>
        </p:cxnSp>
        <p:sp>
          <p:nvSpPr>
            <p:cNvPr id="57362" name="AutoShape 25"/>
            <p:cNvSpPr>
              <a:spLocks noChangeArrowheads="1"/>
            </p:cNvSpPr>
            <p:nvPr/>
          </p:nvSpPr>
          <p:spPr bwMode="auto">
            <a:xfrm rot="-5399996">
              <a:off x="229699" y="3891568"/>
              <a:ext cx="3588690" cy="663285"/>
            </a:xfrm>
            <a:custGeom>
              <a:avLst/>
              <a:gdLst>
                <a:gd name="T0" fmla="*/ 1794345 w 3588690"/>
                <a:gd name="T1" fmla="*/ 0 h 641204"/>
                <a:gd name="T2" fmla="*/ 3588690 w 3588690"/>
                <a:gd name="T3" fmla="*/ 331643 h 641204"/>
                <a:gd name="T4" fmla="*/ 1794345 w 3588690"/>
                <a:gd name="T5" fmla="*/ 663285 h 641204"/>
                <a:gd name="T6" fmla="*/ 0 w 3588690"/>
                <a:gd name="T7" fmla="*/ 331643 h 641204"/>
                <a:gd name="T8" fmla="*/ 17694720 60000 65536"/>
                <a:gd name="T9" fmla="*/ 0 60000 65536"/>
                <a:gd name="T10" fmla="*/ 5898240 60000 65536"/>
                <a:gd name="T11" fmla="*/ 11796480 60000 65536"/>
                <a:gd name="T12" fmla="*/ 31301 w 3588690"/>
                <a:gd name="T13" fmla="*/ 31301 h 641204"/>
                <a:gd name="T14" fmla="*/ 3557388 w 3588690"/>
                <a:gd name="T15" fmla="*/ 609903 h 6412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88690" h="641204">
                  <a:moveTo>
                    <a:pt x="106867" y="0"/>
                  </a:moveTo>
                  <a:lnTo>
                    <a:pt x="106866" y="0"/>
                  </a:lnTo>
                  <a:cubicBezTo>
                    <a:pt x="47845" y="0"/>
                    <a:pt x="0" y="47845"/>
                    <a:pt x="0" y="106866"/>
                  </a:cubicBezTo>
                  <a:lnTo>
                    <a:pt x="0" y="534337"/>
                  </a:lnTo>
                  <a:cubicBezTo>
                    <a:pt x="0" y="593358"/>
                    <a:pt x="47845" y="641203"/>
                    <a:pt x="106866" y="641204"/>
                  </a:cubicBezTo>
                  <a:lnTo>
                    <a:pt x="3481823" y="641204"/>
                  </a:lnTo>
                  <a:cubicBezTo>
                    <a:pt x="3540844" y="641203"/>
                    <a:pt x="3588690" y="593358"/>
                    <a:pt x="3588690" y="534337"/>
                  </a:cubicBezTo>
                  <a:lnTo>
                    <a:pt x="3588690" y="106867"/>
                  </a:lnTo>
                  <a:cubicBezTo>
                    <a:pt x="3588690" y="47845"/>
                    <a:pt x="3540844" y="0"/>
                    <a:pt x="3481823" y="0"/>
                  </a:cubicBezTo>
                  <a:lnTo>
                    <a:pt x="106867" y="0"/>
                  </a:lnTo>
                  <a:close/>
                </a:path>
              </a:pathLst>
            </a:custGeom>
            <a:ln w="12700"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 anchorCtr="1"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 typeface="Wingdings" panose="05000000000000000000" pitchFamily="2" charset="2"/>
                <a:buNone/>
                <a:defRPr/>
              </a:pPr>
              <a:r>
                <a:rPr lang="pl-PL" altLang="pl-PL" sz="2000" dirty="0" smtClean="0">
                  <a:ln/>
                  <a:solidFill>
                    <a:schemeClr val="accent4"/>
                  </a:solidFill>
                  <a:latin typeface="Century Gothic" panose="020B0502020202020204" pitchFamily="34" charset="0"/>
                </a:rPr>
                <a:t>ZAINTERESOWANE PODMIOTY</a:t>
              </a:r>
            </a:p>
          </p:txBody>
        </p:sp>
      </p:grpSp>
      <p:sp>
        <p:nvSpPr>
          <p:cNvPr id="53252" name="AutoShape 19"/>
          <p:cNvSpPr>
            <a:spLocks noChangeArrowheads="1"/>
          </p:cNvSpPr>
          <p:nvPr/>
        </p:nvSpPr>
        <p:spPr bwMode="auto">
          <a:xfrm>
            <a:off x="2782888" y="4856163"/>
            <a:ext cx="1141412" cy="444500"/>
          </a:xfrm>
          <a:custGeom>
            <a:avLst/>
            <a:gdLst>
              <a:gd name="T0" fmla="*/ 572875 w 1140979"/>
              <a:gd name="T1" fmla="*/ 0 h 587081"/>
              <a:gd name="T2" fmla="*/ 1145748 w 1140979"/>
              <a:gd name="T3" fmla="*/ 10435 h 587081"/>
              <a:gd name="T4" fmla="*/ 572875 w 1140979"/>
              <a:gd name="T5" fmla="*/ 20870 h 587081"/>
              <a:gd name="T6" fmla="*/ 0 w 1140979"/>
              <a:gd name="T7" fmla="*/ 10435 h 587081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28659 w 1140979"/>
              <a:gd name="T13" fmla="*/ 28659 h 587081"/>
              <a:gd name="T14" fmla="*/ 1112320 w 1140979"/>
              <a:gd name="T15" fmla="*/ 558422 h 5870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40979" h="587081">
                <a:moveTo>
                  <a:pt x="97847" y="0"/>
                </a:moveTo>
                <a:lnTo>
                  <a:pt x="97846" y="0"/>
                </a:lnTo>
                <a:cubicBezTo>
                  <a:pt x="43807" y="0"/>
                  <a:pt x="0" y="43807"/>
                  <a:pt x="0" y="97846"/>
                </a:cubicBezTo>
                <a:lnTo>
                  <a:pt x="0" y="489234"/>
                </a:lnTo>
                <a:cubicBezTo>
                  <a:pt x="0" y="543273"/>
                  <a:pt x="43807" y="587080"/>
                  <a:pt x="97846" y="587081"/>
                </a:cubicBezTo>
                <a:lnTo>
                  <a:pt x="1043132" y="587081"/>
                </a:lnTo>
                <a:cubicBezTo>
                  <a:pt x="1097171" y="587080"/>
                  <a:pt x="1140979" y="543273"/>
                  <a:pt x="1140979" y="489234"/>
                </a:cubicBezTo>
                <a:lnTo>
                  <a:pt x="1140979" y="97847"/>
                </a:lnTo>
                <a:cubicBezTo>
                  <a:pt x="1140979" y="43807"/>
                  <a:pt x="1097171" y="0"/>
                  <a:pt x="1043132" y="0"/>
                </a:cubicBezTo>
                <a:lnTo>
                  <a:pt x="97847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 eaLnBrk="0" hangingPunct="0">
              <a:buFont typeface="Wingdings" pitchFamily="2" charset="2"/>
              <a:buNone/>
            </a:pPr>
            <a:r>
              <a:rPr lang="pl-PL" altLang="pl-PL" sz="2400" b="0"/>
              <a:t>504</a:t>
            </a:r>
          </a:p>
        </p:txBody>
      </p:sp>
      <p:sp>
        <p:nvSpPr>
          <p:cNvPr id="57352" name="AutoShape 25"/>
          <p:cNvSpPr>
            <a:spLocks noChangeArrowheads="1"/>
          </p:cNvSpPr>
          <p:nvPr/>
        </p:nvSpPr>
        <p:spPr bwMode="auto">
          <a:xfrm rot="16200004">
            <a:off x="688853" y="5799980"/>
            <a:ext cx="1412776" cy="703264"/>
          </a:xfrm>
          <a:custGeom>
            <a:avLst/>
            <a:gdLst>
              <a:gd name="T0" fmla="*/ 648072 w 3588690"/>
              <a:gd name="T1" fmla="*/ 0 h 641204"/>
              <a:gd name="T2" fmla="*/ 1296143 w 3588690"/>
              <a:gd name="T3" fmla="*/ 351946 h 641204"/>
              <a:gd name="T4" fmla="*/ 648072 w 3588690"/>
              <a:gd name="T5" fmla="*/ 703891 h 641204"/>
              <a:gd name="T6" fmla="*/ 0 w 3588690"/>
              <a:gd name="T7" fmla="*/ 351946 h 641204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31301 w 3588690"/>
              <a:gd name="T13" fmla="*/ 31301 h 641204"/>
              <a:gd name="T14" fmla="*/ 3557389 w 3588690"/>
              <a:gd name="T15" fmla="*/ 609903 h 6412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88690" h="641204">
                <a:moveTo>
                  <a:pt x="106867" y="0"/>
                </a:moveTo>
                <a:lnTo>
                  <a:pt x="106866" y="0"/>
                </a:lnTo>
                <a:cubicBezTo>
                  <a:pt x="47845" y="0"/>
                  <a:pt x="0" y="47845"/>
                  <a:pt x="0" y="106866"/>
                </a:cubicBezTo>
                <a:lnTo>
                  <a:pt x="0" y="534337"/>
                </a:lnTo>
                <a:cubicBezTo>
                  <a:pt x="0" y="593358"/>
                  <a:pt x="47845" y="641203"/>
                  <a:pt x="106866" y="641204"/>
                </a:cubicBezTo>
                <a:lnTo>
                  <a:pt x="3481823" y="641204"/>
                </a:lnTo>
                <a:cubicBezTo>
                  <a:pt x="3540844" y="641203"/>
                  <a:pt x="3588690" y="593358"/>
                  <a:pt x="3588690" y="534337"/>
                </a:cubicBezTo>
                <a:lnTo>
                  <a:pt x="3588690" y="106867"/>
                </a:lnTo>
                <a:cubicBezTo>
                  <a:pt x="3588690" y="47845"/>
                  <a:pt x="3540844" y="0"/>
                  <a:pt x="3481823" y="0"/>
                </a:cubicBezTo>
                <a:lnTo>
                  <a:pt x="106867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hangingPunct="0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pl-PL" altLang="pl-PL" sz="2000" dirty="0" smtClean="0">
                <a:ln/>
                <a:solidFill>
                  <a:schemeClr val="accent4"/>
                </a:solidFill>
                <a:latin typeface="Century Gothic" panose="020B0502020202020204" pitchFamily="34" charset="0"/>
                <a:cs typeface="+mn-cs"/>
              </a:rPr>
              <a:t>OBYWATELE</a:t>
            </a:r>
          </a:p>
        </p:txBody>
      </p:sp>
      <p:cxnSp>
        <p:nvCxnSpPr>
          <p:cNvPr id="53254" name="Łącznik prosty 9"/>
          <p:cNvCxnSpPr>
            <a:cxnSpLocks noChangeShapeType="1"/>
          </p:cNvCxnSpPr>
          <p:nvPr/>
        </p:nvCxnSpPr>
        <p:spPr bwMode="auto">
          <a:xfrm>
            <a:off x="2065338" y="6237288"/>
            <a:ext cx="3908425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3255" name="Prostokąt zaokrąglony 3"/>
          <p:cNvSpPr>
            <a:spLocks noChangeArrowheads="1"/>
          </p:cNvSpPr>
          <p:nvPr/>
        </p:nvSpPr>
        <p:spPr bwMode="auto">
          <a:xfrm>
            <a:off x="4903788" y="4879975"/>
            <a:ext cx="2405062" cy="420688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647700" indent="-6477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pl-PL" altLang="pl-PL" sz="1600"/>
              <a:t>Ankieta powszechna</a:t>
            </a:r>
          </a:p>
        </p:txBody>
      </p:sp>
      <p:cxnSp>
        <p:nvCxnSpPr>
          <p:cNvPr id="53256" name="Łącznik prosty ze strzałką 5"/>
          <p:cNvCxnSpPr>
            <a:cxnSpLocks noChangeShapeType="1"/>
          </p:cNvCxnSpPr>
          <p:nvPr/>
        </p:nvCxnSpPr>
        <p:spPr bwMode="auto">
          <a:xfrm flipV="1">
            <a:off x="5954713" y="5589588"/>
            <a:ext cx="19050" cy="64770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57" name="Łącznik prosty ze strzałką 7"/>
          <p:cNvCxnSpPr>
            <a:cxnSpLocks noChangeShapeType="1"/>
          </p:cNvCxnSpPr>
          <p:nvPr/>
        </p:nvCxnSpPr>
        <p:spPr bwMode="auto">
          <a:xfrm flipV="1">
            <a:off x="5954713" y="4292600"/>
            <a:ext cx="19050" cy="4476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58" name="Łącznik prosty ze strzałką 11"/>
          <p:cNvCxnSpPr>
            <a:cxnSpLocks noChangeShapeType="1"/>
          </p:cNvCxnSpPr>
          <p:nvPr/>
        </p:nvCxnSpPr>
        <p:spPr bwMode="auto">
          <a:xfrm>
            <a:off x="6732588" y="3284538"/>
            <a:ext cx="576262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59" name="Łącznik prosty ze strzałką 19"/>
          <p:cNvCxnSpPr>
            <a:cxnSpLocks noChangeShapeType="1"/>
          </p:cNvCxnSpPr>
          <p:nvPr/>
        </p:nvCxnSpPr>
        <p:spPr bwMode="auto">
          <a:xfrm>
            <a:off x="4019550" y="3287713"/>
            <a:ext cx="884238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3260" name="Łącznik prosty ze strzałką 22"/>
          <p:cNvCxnSpPr>
            <a:cxnSpLocks noChangeShapeType="1"/>
          </p:cNvCxnSpPr>
          <p:nvPr/>
        </p:nvCxnSpPr>
        <p:spPr bwMode="auto">
          <a:xfrm>
            <a:off x="1992313" y="3284538"/>
            <a:ext cx="492125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53261" name="pole tekstowe 3"/>
          <p:cNvSpPr txBox="1">
            <a:spLocks noChangeArrowheads="1"/>
          </p:cNvSpPr>
          <p:nvPr/>
        </p:nvSpPr>
        <p:spPr bwMode="auto">
          <a:xfrm>
            <a:off x="7412038" y="6480175"/>
            <a:ext cx="162401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pl-PL" altLang="pl-PL" sz="1100" b="0"/>
              <a:t>Normalizacja, 2013</a:t>
            </a:r>
          </a:p>
        </p:txBody>
      </p:sp>
      <p:sp>
        <p:nvSpPr>
          <p:cNvPr id="53262" name="AutoShape 16"/>
          <p:cNvSpPr>
            <a:spLocks noChangeArrowheads="1"/>
          </p:cNvSpPr>
          <p:nvPr/>
        </p:nvSpPr>
        <p:spPr bwMode="auto">
          <a:xfrm>
            <a:off x="4838700" y="1196975"/>
            <a:ext cx="1965325" cy="677863"/>
          </a:xfrm>
          <a:custGeom>
            <a:avLst/>
            <a:gdLst>
              <a:gd name="T0" fmla="*/ 1771659 w 1852912"/>
              <a:gd name="T1" fmla="*/ 0 h 587081"/>
              <a:gd name="T2" fmla="*/ 3543317 w 1852912"/>
              <a:gd name="T3" fmla="*/ 1427359 h 587081"/>
              <a:gd name="T4" fmla="*/ 1771659 w 1852912"/>
              <a:gd name="T5" fmla="*/ 2854705 h 587081"/>
              <a:gd name="T6" fmla="*/ 0 w 1852912"/>
              <a:gd name="T7" fmla="*/ 1427359 h 587081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28659 w 1852912"/>
              <a:gd name="T13" fmla="*/ 28659 h 587081"/>
              <a:gd name="T14" fmla="*/ 1824253 w 1852912"/>
              <a:gd name="T15" fmla="*/ 558422 h 5870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52912" h="587081">
                <a:moveTo>
                  <a:pt x="97847" y="0"/>
                </a:moveTo>
                <a:lnTo>
                  <a:pt x="97846" y="0"/>
                </a:lnTo>
                <a:cubicBezTo>
                  <a:pt x="43807" y="0"/>
                  <a:pt x="0" y="43807"/>
                  <a:pt x="0" y="97846"/>
                </a:cubicBezTo>
                <a:lnTo>
                  <a:pt x="0" y="489234"/>
                </a:lnTo>
                <a:cubicBezTo>
                  <a:pt x="0" y="543273"/>
                  <a:pt x="43807" y="587080"/>
                  <a:pt x="97846" y="587081"/>
                </a:cubicBezTo>
                <a:lnTo>
                  <a:pt x="1755065" y="587081"/>
                </a:lnTo>
                <a:cubicBezTo>
                  <a:pt x="1809104" y="587080"/>
                  <a:pt x="1852912" y="543273"/>
                  <a:pt x="1852912" y="489234"/>
                </a:cubicBezTo>
                <a:lnTo>
                  <a:pt x="1852912" y="97847"/>
                </a:lnTo>
                <a:cubicBezTo>
                  <a:pt x="1852912" y="43807"/>
                  <a:pt x="1809104" y="0"/>
                  <a:pt x="1755065" y="0"/>
                </a:cubicBezTo>
                <a:lnTo>
                  <a:pt x="97847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 eaLnBrk="0" hangingPunct="0">
              <a:buFont typeface="Wingdings" pitchFamily="2" charset="2"/>
              <a:buNone/>
            </a:pPr>
            <a:r>
              <a:rPr lang="pl-PL" altLang="pl-PL" sz="2000" b="0"/>
              <a:t>CEN i CENELEC</a:t>
            </a:r>
          </a:p>
        </p:txBody>
      </p:sp>
      <p:cxnSp>
        <p:nvCxnSpPr>
          <p:cNvPr id="53263" name="Łącznik prosty ze strzałką 25"/>
          <p:cNvCxnSpPr>
            <a:cxnSpLocks noChangeShapeType="1"/>
          </p:cNvCxnSpPr>
          <p:nvPr/>
        </p:nvCxnSpPr>
        <p:spPr bwMode="auto">
          <a:xfrm>
            <a:off x="5954713" y="1989138"/>
            <a:ext cx="0" cy="64770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53264" name="pole tekstowe 27"/>
          <p:cNvSpPr txBox="1">
            <a:spLocks noChangeArrowheads="1"/>
          </p:cNvSpPr>
          <p:nvPr/>
        </p:nvSpPr>
        <p:spPr bwMode="auto">
          <a:xfrm>
            <a:off x="2925763" y="2349500"/>
            <a:ext cx="114141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l-PL" altLang="pl-PL"/>
              <a:t>….</a:t>
            </a:r>
          </a:p>
        </p:txBody>
      </p:sp>
      <p:sp>
        <p:nvSpPr>
          <p:cNvPr id="53265" name="pole tekstowe 48"/>
          <p:cNvSpPr txBox="1">
            <a:spLocks noChangeArrowheads="1"/>
          </p:cNvSpPr>
          <p:nvPr/>
        </p:nvSpPr>
        <p:spPr bwMode="auto">
          <a:xfrm>
            <a:off x="2916238" y="4171950"/>
            <a:ext cx="11414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l-PL" altLang="pl-PL"/>
              <a:t>….</a:t>
            </a:r>
          </a:p>
        </p:txBody>
      </p:sp>
      <p:sp>
        <p:nvSpPr>
          <p:cNvPr id="53266" name="pole tekstowe 28"/>
          <p:cNvSpPr txBox="1">
            <a:spLocks noChangeArrowheads="1"/>
          </p:cNvSpPr>
          <p:nvPr/>
        </p:nvSpPr>
        <p:spPr bwMode="auto">
          <a:xfrm>
            <a:off x="5307013" y="2924175"/>
            <a:ext cx="13176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l-PL" altLang="pl-PL"/>
              <a:t>PKN</a:t>
            </a:r>
          </a:p>
        </p:txBody>
      </p:sp>
      <p:sp>
        <p:nvSpPr>
          <p:cNvPr id="53267" name="Symbol zastępczy numeru slajdu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A02C6F83-823D-47A5-AEC6-D859801CDE04}" type="slidenum">
              <a:rPr lang="pl-PL" altLang="pl-PL" sz="1400" b="0">
                <a:latin typeface="Times New Roman" pitchFamily="18" charset="0"/>
              </a:rPr>
              <a:pPr algn="r" eaLnBrk="0" hangingPunct="0"/>
              <a:t>33</a:t>
            </a:fld>
            <a:endParaRPr lang="pl-PL" altLang="pl-PL" sz="1400" b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600" b="1" smtClean="0">
                <a:solidFill>
                  <a:srgbClr val="333399"/>
                </a:solidFill>
                <a:latin typeface="Century Gothic" pitchFamily="34" charset="0"/>
              </a:rPr>
              <a:t>Polski Zasób Normalizacyjny</a:t>
            </a:r>
            <a:br>
              <a:rPr lang="pl-PL" altLang="pl-PL" sz="3600" b="1" smtClean="0">
                <a:solidFill>
                  <a:srgbClr val="333399"/>
                </a:solidFill>
                <a:latin typeface="Century Gothic" pitchFamily="34" charset="0"/>
              </a:rPr>
            </a:br>
            <a:endParaRPr lang="pl-PL" altLang="pl-PL" sz="3600" b="1" smtClean="0">
              <a:solidFill>
                <a:srgbClr val="333399"/>
              </a:solidFill>
              <a:latin typeface="Century Gothic" pitchFamily="34" charset="0"/>
            </a:endParaRP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981200"/>
            <a:ext cx="8027987" cy="4543425"/>
          </a:xfrm>
        </p:spPr>
        <p:txBody>
          <a:bodyPr/>
          <a:lstStyle/>
          <a:p>
            <a:r>
              <a:rPr lang="pl-PL" altLang="pl-PL" sz="2000" smtClean="0">
                <a:latin typeface="Century Gothic" pitchFamily="34" charset="0"/>
              </a:rPr>
              <a:t>PZN ma za zadanie wspierać pracę członków Organów Technicznych (OT) w trakcie procesu opracowywania norm, udostępniając zasoby normalizacyjne PKN oraz umożliwiając efektywną komunikację pomiędzy członkami OT oraz pomiędzy członkami OT a pracownikami PKN</a:t>
            </a:r>
          </a:p>
          <a:p>
            <a:r>
              <a:rPr lang="pl-PL" altLang="pl-PL" sz="2000" smtClean="0">
                <a:latin typeface="Century Gothic" pitchFamily="34" charset="0"/>
              </a:rPr>
              <a:t>Zapewnia kompleksowe zarządzanie pracami OT, głosowaniami i dokumentami w obiegu wewnętrznym OT</a:t>
            </a:r>
          </a:p>
          <a:p>
            <a:r>
              <a:rPr lang="pl-PL" altLang="pl-PL" sz="2000" smtClean="0">
                <a:latin typeface="Century Gothic" pitchFamily="34" charset="0"/>
              </a:rPr>
              <a:t>Umożliwia zarządzanie zasobami: dokumentami normalizacyjnymi, uprawnieniami użytkowników i rolami oraz pracami w OT</a:t>
            </a:r>
          </a:p>
          <a:p>
            <a:r>
              <a:rPr lang="pl-PL" altLang="pl-PL" sz="2000" smtClean="0">
                <a:latin typeface="Century Gothic" pitchFamily="34" charset="0"/>
              </a:rPr>
              <a:t>Gwarantuje szybki do nich dostęp, sprawną dystrybucję, zatwierdzanie, akceptowanie, tworzenie elektronicznych teczek akt normy oraz wykonywanie prac normalizacyjnych zgodnie z procedurami określonymi w PZN</a:t>
            </a:r>
          </a:p>
          <a:p>
            <a:endParaRPr lang="pl-PL" altLang="pl-PL" sz="2000" smtClean="0">
              <a:latin typeface="Century Gothic" pitchFamily="34" charset="0"/>
            </a:endParaRPr>
          </a:p>
        </p:txBody>
      </p:sp>
      <p:sp>
        <p:nvSpPr>
          <p:cNvPr id="54275" name="Symbol zastępczy numeru slajdu 3"/>
          <p:cNvSpPr txBox="1">
            <a:spLocks noGrp="1"/>
          </p:cNvSpPr>
          <p:nvPr/>
        </p:nvSpPr>
        <p:spPr bwMode="auto">
          <a:xfrm>
            <a:off x="7059613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9E243BA0-362F-40E1-99A3-ECB62456657A}" type="slidenum">
              <a:rPr lang="pl-PL" altLang="pl-PL" sz="1400" b="0">
                <a:latin typeface="Times New Roman" pitchFamily="18" charset="0"/>
              </a:rPr>
              <a:pPr algn="r" eaLnBrk="0" hangingPunct="0"/>
              <a:t>34</a:t>
            </a:fld>
            <a:endParaRPr lang="pl-PL" altLang="pl-PL" sz="1400" b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1563" y="285750"/>
            <a:ext cx="7772400" cy="1143000"/>
          </a:xfrm>
        </p:spPr>
        <p:txBody>
          <a:bodyPr/>
          <a:lstStyle/>
          <a:p>
            <a:r>
              <a:rPr lang="pl-PL" altLang="pl-PL" sz="3600" b="1" smtClean="0">
                <a:solidFill>
                  <a:schemeClr val="accent2"/>
                </a:solidFill>
                <a:latin typeface="Century Gothic" pitchFamily="34" charset="0"/>
              </a:rPr>
              <a:t>Polski Komitet Normalizacyjny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6013" y="1981200"/>
            <a:ext cx="8027987" cy="4687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800" smtClean="0">
                <a:latin typeface="Century Gothic" pitchFamily="34" charset="0"/>
              </a:rPr>
              <a:t>Nie jest odpowiedzialny za treść norm</a:t>
            </a:r>
          </a:p>
          <a:p>
            <a:pPr>
              <a:lnSpc>
                <a:spcPct val="80000"/>
              </a:lnSpc>
            </a:pPr>
            <a:r>
              <a:rPr lang="pl-PL" altLang="pl-PL" sz="2800" smtClean="0">
                <a:latin typeface="Century Gothic" pitchFamily="34" charset="0"/>
              </a:rPr>
              <a:t>Odpowiada za</a:t>
            </a:r>
          </a:p>
          <a:p>
            <a:pPr lvl="1">
              <a:lnSpc>
                <a:spcPct val="80000"/>
              </a:lnSpc>
            </a:pPr>
            <a:r>
              <a:rPr lang="pl-PL" altLang="pl-PL" sz="2400" smtClean="0">
                <a:latin typeface="Century Gothic" pitchFamily="34" charset="0"/>
              </a:rPr>
              <a:t>organizowanie pracy normalizacyjnych na terenie Polski</a:t>
            </a:r>
          </a:p>
          <a:p>
            <a:pPr lvl="1">
              <a:lnSpc>
                <a:spcPct val="80000"/>
              </a:lnSpc>
            </a:pPr>
            <a:r>
              <a:rPr lang="pl-PL" altLang="pl-PL" sz="2400" smtClean="0">
                <a:latin typeface="Century Gothic" pitchFamily="34" charset="0"/>
              </a:rPr>
              <a:t>wsp</a:t>
            </a:r>
            <a:r>
              <a:rPr lang="pl-PL" altLang="pl-PL" sz="2400" smtClean="0"/>
              <a:t>ó</a:t>
            </a:r>
            <a:r>
              <a:rPr lang="pl-PL" altLang="pl-PL" sz="2400" smtClean="0">
                <a:latin typeface="Century Gothic" pitchFamily="34" charset="0"/>
              </a:rPr>
              <a:t>łpracę z międzynarodowymi i europejskimi organizacjami normalizacyjnymi</a:t>
            </a:r>
          </a:p>
          <a:p>
            <a:pPr lvl="1">
              <a:lnSpc>
                <a:spcPct val="80000"/>
              </a:lnSpc>
            </a:pPr>
            <a:r>
              <a:rPr lang="pl-PL" altLang="pl-PL" sz="2400" smtClean="0">
                <a:latin typeface="Century Gothic" pitchFamily="34" charset="0"/>
              </a:rPr>
              <a:t>nadz</a:t>
            </a:r>
            <a:r>
              <a:rPr lang="pl-PL" altLang="pl-PL" sz="2400" smtClean="0"/>
              <a:t>ó</a:t>
            </a:r>
            <a:r>
              <a:rPr lang="pl-PL" altLang="pl-PL" sz="2400" smtClean="0">
                <a:latin typeface="Century Gothic" pitchFamily="34" charset="0"/>
              </a:rPr>
              <a:t>r nad przestrzeganiem przyjętych zasad</a:t>
            </a:r>
          </a:p>
          <a:p>
            <a:pPr lvl="1">
              <a:lnSpc>
                <a:spcPct val="80000"/>
              </a:lnSpc>
            </a:pPr>
            <a:r>
              <a:rPr lang="pl-PL" altLang="pl-PL" sz="2400" smtClean="0">
                <a:latin typeface="Century Gothic" pitchFamily="34" charset="0"/>
              </a:rPr>
              <a:t>publikowanie i dystrybucję norm i innych produkt</a:t>
            </a:r>
            <a:r>
              <a:rPr lang="pl-PL" altLang="pl-PL" sz="2400" smtClean="0"/>
              <a:t>ó</a:t>
            </a:r>
            <a:r>
              <a:rPr lang="pl-PL" altLang="pl-PL" sz="2400" smtClean="0">
                <a:latin typeface="Century Gothic" pitchFamily="34" charset="0"/>
              </a:rPr>
              <a:t>w normalizacyjnych</a:t>
            </a:r>
          </a:p>
          <a:p>
            <a:pPr>
              <a:lnSpc>
                <a:spcPct val="80000"/>
              </a:lnSpc>
            </a:pPr>
            <a:r>
              <a:rPr lang="pl-PL" altLang="pl-PL" sz="2800" smtClean="0">
                <a:solidFill>
                  <a:schemeClr val="accent2"/>
                </a:solidFill>
                <a:latin typeface="Century Gothic" pitchFamily="34" charset="0"/>
              </a:rPr>
              <a:t>Za tworzenie Polskich Norm odpowiedzialne są Komitety Techniczne PKN</a:t>
            </a:r>
          </a:p>
          <a:p>
            <a:pPr>
              <a:lnSpc>
                <a:spcPct val="80000"/>
              </a:lnSpc>
            </a:pPr>
            <a:endParaRPr lang="pl-PL" altLang="pl-PL" sz="2800" smtClean="0">
              <a:latin typeface="Century Gothic" pitchFamily="34" charset="0"/>
            </a:endParaRPr>
          </a:p>
        </p:txBody>
      </p:sp>
      <p:sp>
        <p:nvSpPr>
          <p:cNvPr id="55299" name="Symbol zastępczy numeru slajdu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763CA492-B81E-44C1-AEAF-391E4C20F666}" type="slidenum">
              <a:rPr lang="pl-PL" altLang="pl-PL" sz="1400" b="0">
                <a:latin typeface="Times New Roman" pitchFamily="18" charset="0"/>
              </a:rPr>
              <a:pPr algn="r" eaLnBrk="0" hangingPunct="0"/>
              <a:t>35</a:t>
            </a:fld>
            <a:endParaRPr lang="pl-PL" altLang="pl-PL" sz="1400" b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450" y="188913"/>
            <a:ext cx="7270750" cy="1143000"/>
          </a:xfrm>
        </p:spPr>
        <p:txBody>
          <a:bodyPr/>
          <a:lstStyle/>
          <a:p>
            <a:r>
              <a:rPr lang="pl-PL" altLang="pl-PL" sz="4000" b="1" smtClean="0">
                <a:solidFill>
                  <a:schemeClr val="accent2"/>
                </a:solidFill>
                <a:latin typeface="Century Gothic" pitchFamily="34" charset="0"/>
              </a:rPr>
              <a:t>Polska Norma (PN)</a:t>
            </a:r>
            <a:r>
              <a:rPr lang="pl-PL" altLang="pl-PL" sz="4000" b="1" smtClean="0">
                <a:latin typeface="Century Gothic" pitchFamily="34" charset="0"/>
              </a:rPr>
              <a:t/>
            </a:r>
            <a:br>
              <a:rPr lang="pl-PL" altLang="pl-PL" sz="4000" b="1" smtClean="0">
                <a:latin typeface="Century Gothic" pitchFamily="34" charset="0"/>
              </a:rPr>
            </a:br>
            <a:r>
              <a:rPr lang="pl-PL" altLang="pl-PL" sz="2000" smtClean="0">
                <a:latin typeface="Century Gothic" pitchFamily="34" charset="0"/>
              </a:rPr>
              <a:t> (art. 5 ustawy o normalizacji)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700213"/>
            <a:ext cx="7850187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000" b="1" smtClean="0">
                <a:latin typeface="Century Gothic" pitchFamily="34" charset="0"/>
              </a:rPr>
              <a:t>PN jest normą krajową, przyjętą w drodze konsensu i zatwierdzoną przez krajową jednostkę normalizacyjną (PKN), powszechnie dostępną, oznaczoną </a:t>
            </a:r>
            <a:r>
              <a:rPr lang="pl-PL" altLang="pl-PL" sz="2000" b="1" smtClean="0"/>
              <a:t>–</a:t>
            </a:r>
            <a:r>
              <a:rPr lang="pl-PL" altLang="pl-PL" sz="2000" b="1" smtClean="0">
                <a:latin typeface="Century Gothic" pitchFamily="34" charset="0"/>
              </a:rPr>
              <a:t> na zasadzie wyłączności - symbolem PN.</a:t>
            </a:r>
          </a:p>
          <a:p>
            <a:pPr>
              <a:lnSpc>
                <a:spcPct val="80000"/>
              </a:lnSpc>
            </a:pPr>
            <a:r>
              <a:rPr lang="pl-PL" altLang="pl-PL" sz="2000" smtClean="0">
                <a:latin typeface="Century Gothic" pitchFamily="34" charset="0"/>
              </a:rPr>
              <a:t>PN może być wprowadzeniem normy europejskiej lub międzynarodowej. Wprowadzenie to może nastąpić w języku oryginału.</a:t>
            </a:r>
          </a:p>
          <a:p>
            <a:pPr>
              <a:lnSpc>
                <a:spcPct val="80000"/>
              </a:lnSpc>
            </a:pPr>
            <a:r>
              <a:rPr lang="pl-PL" altLang="pl-PL" sz="2000" b="1" smtClean="0">
                <a:latin typeface="Century Gothic" pitchFamily="34" charset="0"/>
              </a:rPr>
              <a:t>Stosowanie PN jest dobrowolne</a:t>
            </a:r>
            <a:r>
              <a:rPr lang="pl-PL" altLang="pl-PL" sz="2000" smtClean="0">
                <a:latin typeface="Century Gothic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pl-PL" altLang="pl-PL" sz="2000" smtClean="0">
                <a:latin typeface="Century Gothic" pitchFamily="34" charset="0"/>
              </a:rPr>
              <a:t>PN mogą być powoływane w przepisach prawnych po ich opublikowaniu w języku polskim.</a:t>
            </a:r>
          </a:p>
          <a:p>
            <a:pPr>
              <a:lnSpc>
                <a:spcPct val="80000"/>
              </a:lnSpc>
            </a:pPr>
            <a:r>
              <a:rPr lang="pl-PL" altLang="pl-PL" sz="2000" b="1" smtClean="0">
                <a:latin typeface="Century Gothic" pitchFamily="34" charset="0"/>
              </a:rPr>
              <a:t>PN korzystają z ochrony jak utwory literackie, a autorskie prawa majątkowe do nich przysługują krajowej jednostce normalizacyjnej.</a:t>
            </a:r>
          </a:p>
          <a:p>
            <a:pPr>
              <a:lnSpc>
                <a:spcPct val="80000"/>
              </a:lnSpc>
            </a:pPr>
            <a:r>
              <a:rPr lang="pl-PL" altLang="pl-PL" sz="2000" smtClean="0">
                <a:latin typeface="Century Gothic" pitchFamily="34" charset="0"/>
              </a:rPr>
              <a:t>Ostatni przepis stosuje się odpowiednio do norm europejskich i międzynarodowych, z zachowaniem porozumień międzynarodowych.</a:t>
            </a:r>
          </a:p>
          <a:p>
            <a:pPr>
              <a:lnSpc>
                <a:spcPct val="80000"/>
              </a:lnSpc>
            </a:pPr>
            <a:endParaRPr lang="pl-PL" altLang="pl-PL" sz="2000" smtClean="0">
              <a:latin typeface="Century Gothic" pitchFamily="34" charset="0"/>
            </a:endParaRPr>
          </a:p>
        </p:txBody>
      </p:sp>
      <p:sp>
        <p:nvSpPr>
          <p:cNvPr id="56323" name="Symbol zastępczy numeru slajdu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2527F86D-D8C0-490E-9A9F-88978F9D6F27}" type="slidenum">
              <a:rPr lang="pl-PL" altLang="pl-PL" sz="1400" b="0">
                <a:latin typeface="Times New Roman" pitchFamily="18" charset="0"/>
              </a:rPr>
              <a:pPr algn="r" eaLnBrk="0" hangingPunct="0"/>
              <a:t>36</a:t>
            </a:fld>
            <a:endParaRPr lang="pl-PL" altLang="pl-PL" sz="1400" b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pPr algn="ctr"/>
            <a:fld id="{15F82ADF-DA26-4DAB-9873-60C46C7C6CCD}" type="slidenum">
              <a:rPr lang="pl-PL" altLang="pl-PL" smtClean="0">
                <a:cs typeface="Arial" charset="0"/>
              </a:rPr>
              <a:pPr algn="ctr"/>
              <a:t>37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42988" y="1447800"/>
            <a:ext cx="7850187" cy="5105400"/>
          </a:xfrm>
        </p:spPr>
        <p:txBody>
          <a:bodyPr/>
          <a:lstStyle/>
          <a:p>
            <a:r>
              <a:rPr lang="pl-PL" altLang="pl-PL" sz="2400" smtClean="0">
                <a:latin typeface="Century Gothic" pitchFamily="34" charset="0"/>
              </a:rPr>
              <a:t>Dokument</a:t>
            </a:r>
          </a:p>
          <a:p>
            <a:pPr lvl="1"/>
            <a:r>
              <a:rPr lang="pl-PL" altLang="pl-PL" sz="2000" smtClean="0">
                <a:latin typeface="Century Gothic" pitchFamily="34" charset="0"/>
              </a:rPr>
              <a:t>stosowany na zasadzie dobrowolności</a:t>
            </a:r>
          </a:p>
          <a:p>
            <a:pPr lvl="1"/>
            <a:r>
              <a:rPr lang="pl-PL" altLang="pl-PL" sz="2000" smtClean="0">
                <a:latin typeface="Century Gothic" pitchFamily="34" charset="0"/>
              </a:rPr>
              <a:t>powszechnie dostępny</a:t>
            </a:r>
          </a:p>
          <a:p>
            <a:pPr lvl="1"/>
            <a:r>
              <a:rPr lang="pl-PL" altLang="pl-PL" sz="2000" smtClean="0">
                <a:latin typeface="Century Gothic" pitchFamily="34" charset="0"/>
              </a:rPr>
              <a:t>zaakceptowany przez uznaną jednostkę normalizacyjną</a:t>
            </a:r>
          </a:p>
          <a:p>
            <a:r>
              <a:rPr lang="pl-PL" altLang="pl-PL" sz="2400" smtClean="0">
                <a:latin typeface="Century Gothic" pitchFamily="34" charset="0"/>
              </a:rPr>
              <a:t>ustalający zasady, wytyczne lub charakterystyki dotyczące różnej działalności i jej wyników</a:t>
            </a:r>
          </a:p>
          <a:p>
            <a:r>
              <a:rPr lang="pl-PL" altLang="pl-PL" sz="2400" smtClean="0">
                <a:latin typeface="Century Gothic" pitchFamily="34" charset="0"/>
              </a:rPr>
              <a:t>przeznaczony do powszechnego i wielokrotnego stosowania</a:t>
            </a:r>
          </a:p>
          <a:p>
            <a:r>
              <a:rPr lang="pl-PL" altLang="pl-PL" sz="2400" smtClean="0">
                <a:latin typeface="Century Gothic" pitchFamily="34" charset="0"/>
              </a:rPr>
              <a:t>zatwierdzany na zasadzie konsensu</a:t>
            </a:r>
          </a:p>
          <a:p>
            <a:pPr lvl="1"/>
            <a:r>
              <a:rPr lang="pl-PL" altLang="pl-PL" sz="2000" smtClean="0">
                <a:latin typeface="Century Gothic" pitchFamily="34" charset="0"/>
              </a:rPr>
              <a:t>zaakceptowany przez wszystkie zainteresowane strony</a:t>
            </a:r>
          </a:p>
          <a:p>
            <a:pPr lvl="1"/>
            <a:r>
              <a:rPr lang="pl-PL" altLang="pl-PL" sz="2000" smtClean="0">
                <a:latin typeface="Century Gothic" pitchFamily="34" charset="0"/>
              </a:rPr>
              <a:t>jako korzyść dla wszystkich</a:t>
            </a:r>
          </a:p>
          <a:p>
            <a:r>
              <a:rPr lang="pl-PL" altLang="pl-PL" sz="2400" smtClean="0">
                <a:latin typeface="Century Gothic" pitchFamily="34" charset="0"/>
              </a:rPr>
              <a:t>wprowadzający „najlepsze praktyki” i „aktualny poziom techniki”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pl-PL" altLang="pl-PL" sz="3200" b="1" smtClean="0">
                <a:solidFill>
                  <a:srgbClr val="333399"/>
                </a:solidFill>
                <a:latin typeface="Century Gothic" pitchFamily="34" charset="0"/>
              </a:rPr>
              <a:t>Norma</a:t>
            </a:r>
          </a:p>
        </p:txBody>
      </p:sp>
      <p:sp>
        <p:nvSpPr>
          <p:cNvPr id="57348" name="Symbol zastępczy numeru slajdu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FD8FF633-43CF-411D-9588-D4AF0DBC0357}" type="slidenum">
              <a:rPr lang="pl-PL" altLang="pl-PL" sz="1400" b="0">
                <a:latin typeface="Times New Roman" pitchFamily="18" charset="0"/>
              </a:rPr>
              <a:pPr algn="r" eaLnBrk="0" hangingPunct="0"/>
              <a:t>37</a:t>
            </a:fld>
            <a:endParaRPr lang="pl-PL" altLang="pl-PL" sz="1400" b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476250"/>
            <a:ext cx="8101012" cy="6337300"/>
          </a:xfrm>
        </p:spPr>
        <p:txBody>
          <a:bodyPr/>
          <a:lstStyle/>
          <a:p>
            <a:pPr>
              <a:defRPr/>
            </a:pPr>
            <a:r>
              <a:rPr lang="pl-PL" altLang="zh-CN" sz="2000" b="1" dirty="0">
                <a:latin typeface="Century Gothic" panose="020B0502020202020204" pitchFamily="34" charset="0"/>
              </a:rPr>
              <a:t>Specyfikacja </a:t>
            </a:r>
            <a:r>
              <a:rPr lang="pl-PL" altLang="zh-CN" sz="2000" b="1" dirty="0" smtClean="0">
                <a:latin typeface="Century Gothic" panose="020B0502020202020204" pitchFamily="34" charset="0"/>
              </a:rPr>
              <a:t>Techniczna - </a:t>
            </a:r>
            <a:r>
              <a:rPr lang="pl-PL" altLang="zh-CN" sz="2000" dirty="0" smtClean="0">
                <a:latin typeface="Century Gothic" panose="020B0502020202020204" pitchFamily="34" charset="0"/>
              </a:rPr>
              <a:t>dokument </a:t>
            </a:r>
            <a:r>
              <a:rPr lang="pl-PL" altLang="zh-CN" sz="2000" dirty="0">
                <a:latin typeface="Century Gothic" panose="020B0502020202020204" pitchFamily="34" charset="0"/>
              </a:rPr>
              <a:t>przyjęty przez </a:t>
            </a:r>
            <a:r>
              <a:rPr lang="pl-PL" altLang="zh-CN" sz="2000" dirty="0" smtClean="0">
                <a:latin typeface="Century Gothic" panose="020B0502020202020204" pitchFamily="34" charset="0"/>
              </a:rPr>
              <a:t>PKN który </a:t>
            </a:r>
            <a:r>
              <a:rPr lang="pl-PL" altLang="zh-CN" sz="2000" dirty="0">
                <a:latin typeface="Century Gothic" panose="020B0502020202020204" pitchFamily="34" charset="0"/>
              </a:rPr>
              <a:t>w przyszłości może być uzgodniony jako </a:t>
            </a:r>
            <a:r>
              <a:rPr lang="pl-PL" altLang="zh-CN" sz="2000" dirty="0" smtClean="0">
                <a:latin typeface="Century Gothic" panose="020B0502020202020204" pitchFamily="34" charset="0"/>
              </a:rPr>
              <a:t>Polska Norma</a:t>
            </a:r>
            <a:r>
              <a:rPr lang="pl-PL" altLang="zh-CN" sz="20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,</a:t>
            </a:r>
            <a:r>
              <a:rPr lang="pl-PL" altLang="zh-CN" sz="2000" dirty="0" smtClean="0">
                <a:latin typeface="Century Gothic" panose="020B0502020202020204" pitchFamily="34" charset="0"/>
              </a:rPr>
              <a:t> </a:t>
            </a:r>
            <a:r>
              <a:rPr lang="pl-PL" altLang="zh-CN" sz="2000" dirty="0">
                <a:latin typeface="Century Gothic" panose="020B0502020202020204" pitchFamily="34" charset="0"/>
              </a:rPr>
              <a:t>ale dla którego obecnie</a:t>
            </a:r>
          </a:p>
          <a:p>
            <a:pPr lvl="1">
              <a:defRPr/>
            </a:pPr>
            <a:r>
              <a:rPr lang="pl-PL" altLang="zh-CN" sz="2000" dirty="0">
                <a:latin typeface="Century Gothic" panose="020B0502020202020204" pitchFamily="34" charset="0"/>
              </a:rPr>
              <a:t>nie można było uzyskać wymaganego poparcia dla zatwierdzenia go jako </a:t>
            </a:r>
            <a:r>
              <a:rPr lang="pl-PL" altLang="zh-CN" sz="2000" dirty="0" smtClean="0">
                <a:latin typeface="Century Gothic" panose="020B0502020202020204" pitchFamily="34" charset="0"/>
              </a:rPr>
              <a:t>Normy</a:t>
            </a:r>
            <a:r>
              <a:rPr lang="pl-PL" altLang="zh-CN" sz="20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,</a:t>
            </a:r>
            <a:endParaRPr lang="pl-PL" altLang="zh-CN" sz="2000" dirty="0">
              <a:latin typeface="Century Gothic" panose="020B0502020202020204" pitchFamily="34" charset="0"/>
            </a:endParaRPr>
          </a:p>
          <a:p>
            <a:pPr lvl="1">
              <a:defRPr/>
            </a:pPr>
            <a:r>
              <a:rPr lang="pl-PL" altLang="zh-CN" sz="2000" dirty="0">
                <a:latin typeface="Century Gothic" panose="020B0502020202020204" pitchFamily="34" charset="0"/>
              </a:rPr>
              <a:t>są wątpliwości, czy osiągnięto konsens,</a:t>
            </a:r>
          </a:p>
          <a:p>
            <a:pPr lvl="1">
              <a:defRPr/>
            </a:pPr>
            <a:r>
              <a:rPr lang="pl-PL" altLang="zh-CN" sz="2000" dirty="0">
                <a:latin typeface="Century Gothic" panose="020B0502020202020204" pitchFamily="34" charset="0"/>
              </a:rPr>
              <a:t>tematyka jest nadal w trakcie rozwoju technicznego, lub</a:t>
            </a:r>
          </a:p>
          <a:p>
            <a:pPr lvl="1">
              <a:defRPr/>
            </a:pPr>
            <a:r>
              <a:rPr lang="pl-PL" altLang="zh-CN" sz="2000" dirty="0">
                <a:latin typeface="Century Gothic" panose="020B0502020202020204" pitchFamily="34" charset="0"/>
              </a:rPr>
              <a:t>istnieje inny powód uniemożliwiający opublikowanie dokumentu bezpośrednio jako </a:t>
            </a:r>
            <a:r>
              <a:rPr lang="pl-PL" altLang="zh-CN" sz="2000" dirty="0" smtClean="0">
                <a:latin typeface="Century Gothic" panose="020B0502020202020204" pitchFamily="34" charset="0"/>
              </a:rPr>
              <a:t>Polską Normę</a:t>
            </a:r>
            <a:endParaRPr lang="pl-PL" altLang="zh-CN" sz="20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pl-PL" altLang="zh-CN" sz="2000" b="1" dirty="0" smtClean="0">
                <a:latin typeface="Century Gothic" panose="020B0502020202020204" pitchFamily="34" charset="0"/>
              </a:rPr>
              <a:t>Raport Techniczny TR - </a:t>
            </a:r>
            <a:r>
              <a:rPr lang="pl-PL" altLang="zh-CN" sz="2000" dirty="0" smtClean="0">
                <a:latin typeface="Century Gothic" panose="020B0502020202020204" pitchFamily="34" charset="0"/>
              </a:rPr>
              <a:t>dokument przyjęty przez PKN zawierający materiał informacyjny, który nie jest odpowiedni do opublikowania  jako Polska Norma lub Specyfikacja Techniczna</a:t>
            </a:r>
          </a:p>
          <a:p>
            <a:pPr>
              <a:defRPr/>
            </a:pPr>
            <a:r>
              <a:rPr lang="pl-PL" sz="2000" b="1" dirty="0">
                <a:latin typeface="Century Gothic" panose="020B0502020202020204" pitchFamily="34" charset="0"/>
              </a:rPr>
              <a:t>Przewodnik </a:t>
            </a:r>
            <a:r>
              <a:rPr lang="pl-PL" sz="2000" dirty="0">
                <a:latin typeface="Century Gothic" panose="020B0502020202020204" pitchFamily="34" charset="0"/>
              </a:rPr>
              <a:t>– dokument opublikowany przez PKN, podający zasady, kierunki, porady lub </a:t>
            </a:r>
            <a:r>
              <a:rPr lang="pl-PL" sz="2000" dirty="0" smtClean="0">
                <a:latin typeface="Century Gothic" panose="020B0502020202020204" pitchFamily="34" charset="0"/>
              </a:rPr>
              <a:t>zalecenia dotyczące </a:t>
            </a:r>
            <a:r>
              <a:rPr lang="pl-PL" sz="2000" dirty="0">
                <a:latin typeface="Century Gothic" panose="020B0502020202020204" pitchFamily="34" charset="0"/>
              </a:rPr>
              <a:t>normalizacji krajowej. Przewodniki mogą obejmować zagadnienia, którymi są </a:t>
            </a:r>
            <a:r>
              <a:rPr lang="pl-PL" sz="2000" dirty="0" smtClean="0">
                <a:latin typeface="Century Gothic" panose="020B0502020202020204" pitchFamily="34" charset="0"/>
              </a:rPr>
              <a:t>zainteresowani wszyscy </a:t>
            </a:r>
            <a:r>
              <a:rPr lang="pl-PL" sz="2000" dirty="0">
                <a:latin typeface="Century Gothic" panose="020B0502020202020204" pitchFamily="34" charset="0"/>
              </a:rPr>
              <a:t>użytkownicy dokumentów publikowanych przez PKN.</a:t>
            </a:r>
          </a:p>
          <a:p>
            <a:pPr>
              <a:defRPr/>
            </a:pPr>
            <a:r>
              <a:rPr lang="pl-PL" sz="2000" b="1" dirty="0" smtClean="0">
                <a:latin typeface="Century Gothic" panose="020B0502020202020204" pitchFamily="34" charset="0"/>
              </a:rPr>
              <a:t>Inne </a:t>
            </a:r>
            <a:r>
              <a:rPr lang="pl-PL" sz="2000" dirty="0">
                <a:latin typeface="Century Gothic" panose="020B0502020202020204" pitchFamily="34" charset="0"/>
              </a:rPr>
              <a:t>– uzgodnione z Wydziałem Metodyki PKN.</a:t>
            </a:r>
            <a:endParaRPr lang="pl-PL" altLang="zh-CN" sz="2000" dirty="0" smtClean="0">
              <a:latin typeface="Century Gothic" panose="020B0502020202020204" pitchFamily="34" charset="0"/>
            </a:endParaRPr>
          </a:p>
          <a:p>
            <a:pPr marL="0" indent="0">
              <a:buFontTx/>
              <a:buNone/>
              <a:defRPr/>
            </a:pPr>
            <a:endParaRPr lang="pl-PL" altLang="pl-PL" sz="20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59394" name="Tytuł 1"/>
          <p:cNvSpPr>
            <a:spLocks noGrp="1"/>
          </p:cNvSpPr>
          <p:nvPr>
            <p:ph type="title"/>
          </p:nvPr>
        </p:nvSpPr>
        <p:spPr>
          <a:xfrm>
            <a:off x="1336675" y="44450"/>
            <a:ext cx="7772400" cy="288925"/>
          </a:xfrm>
        </p:spPr>
        <p:txBody>
          <a:bodyPr/>
          <a:lstStyle/>
          <a:p>
            <a:r>
              <a:rPr lang="pl-PL" altLang="pl-PL" sz="3200" b="1" smtClean="0">
                <a:solidFill>
                  <a:schemeClr val="accent2"/>
                </a:solidFill>
                <a:latin typeface="Century Gothic" pitchFamily="34" charset="0"/>
              </a:rPr>
              <a:t>Inne dokumenty normalizacyjne</a:t>
            </a:r>
          </a:p>
        </p:txBody>
      </p:sp>
      <p:sp>
        <p:nvSpPr>
          <p:cNvPr id="59395" name="pole tekstowe 3"/>
          <p:cNvSpPr txBox="1">
            <a:spLocks noChangeArrowheads="1"/>
          </p:cNvSpPr>
          <p:nvPr/>
        </p:nvSpPr>
        <p:spPr bwMode="auto">
          <a:xfrm>
            <a:off x="7412038" y="6480175"/>
            <a:ext cx="162401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pl-PL" altLang="pl-PL" sz="1100" b="0"/>
              <a:t>Normalizacja, 2013</a:t>
            </a:r>
          </a:p>
        </p:txBody>
      </p:sp>
      <p:sp>
        <p:nvSpPr>
          <p:cNvPr id="59396" name="Symbol zastępczy numeru slajdu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2E7A1C83-C599-4FB7-9A58-27F6DA33A3CD}" type="slidenum">
              <a:rPr lang="pl-PL" altLang="pl-PL" sz="1400" b="0">
                <a:latin typeface="Times New Roman" pitchFamily="18" charset="0"/>
              </a:rPr>
              <a:pPr algn="r" eaLnBrk="0" hangingPunct="0"/>
              <a:t>38</a:t>
            </a:fld>
            <a:endParaRPr lang="pl-PL" altLang="pl-PL" sz="1400" b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1192213" y="609600"/>
            <a:ext cx="7772400" cy="1143000"/>
          </a:xfrm>
        </p:spPr>
        <p:txBody>
          <a:bodyPr/>
          <a:lstStyle/>
          <a:p>
            <a:r>
              <a:rPr lang="pl-PL" altLang="pl-PL" sz="3600" b="1" smtClean="0">
                <a:solidFill>
                  <a:schemeClr val="accent2"/>
                </a:solidFill>
                <a:latin typeface="Century Gothic" pitchFamily="34" charset="0"/>
              </a:rPr>
              <a:t>Rodzaje postanowień w normach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981200"/>
            <a:ext cx="7342187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2800" smtClean="0">
                <a:latin typeface="Century Gothic" pitchFamily="34" charset="0"/>
              </a:rPr>
              <a:t>Stwierdzenie -postanowienie przekazujące informację</a:t>
            </a:r>
          </a:p>
          <a:p>
            <a:pPr>
              <a:lnSpc>
                <a:spcPct val="90000"/>
              </a:lnSpc>
            </a:pPr>
            <a:r>
              <a:rPr lang="pl-PL" altLang="pl-PL" sz="2800" smtClean="0">
                <a:latin typeface="Century Gothic" pitchFamily="34" charset="0"/>
              </a:rPr>
              <a:t>Instrukcja - postanowienie określające działanie, kt</a:t>
            </a:r>
            <a:r>
              <a:rPr lang="pl-PL" altLang="pl-PL" sz="2800" smtClean="0"/>
              <a:t>ó</a:t>
            </a:r>
            <a:r>
              <a:rPr lang="pl-PL" altLang="pl-PL" sz="2800" smtClean="0">
                <a:latin typeface="Century Gothic" pitchFamily="34" charset="0"/>
              </a:rPr>
              <a:t>re należy wykonać</a:t>
            </a:r>
          </a:p>
          <a:p>
            <a:pPr>
              <a:lnSpc>
                <a:spcPct val="90000"/>
              </a:lnSpc>
            </a:pPr>
            <a:r>
              <a:rPr lang="pl-PL" altLang="pl-PL" sz="2800" smtClean="0">
                <a:latin typeface="Century Gothic" pitchFamily="34" charset="0"/>
              </a:rPr>
              <a:t>Zalecenie - przekazuje poradę lub wskaz</a:t>
            </a:r>
            <a:r>
              <a:rPr lang="pl-PL" altLang="pl-PL" sz="2800" smtClean="0"/>
              <a:t>ó</a:t>
            </a:r>
            <a:r>
              <a:rPr lang="pl-PL" altLang="pl-PL" sz="2800" smtClean="0">
                <a:latin typeface="Century Gothic" pitchFamily="34" charset="0"/>
              </a:rPr>
              <a:t>wkę</a:t>
            </a:r>
          </a:p>
          <a:p>
            <a:pPr>
              <a:lnSpc>
                <a:spcPct val="90000"/>
              </a:lnSpc>
            </a:pPr>
            <a:r>
              <a:rPr lang="pl-PL" altLang="pl-PL" sz="2800" smtClean="0">
                <a:latin typeface="Century Gothic" pitchFamily="34" charset="0"/>
              </a:rPr>
              <a:t>Wymaganie - określa kryteria, kt</a:t>
            </a:r>
            <a:r>
              <a:rPr lang="pl-PL" altLang="pl-PL" sz="2800" smtClean="0"/>
              <a:t>ó</a:t>
            </a:r>
            <a:r>
              <a:rPr lang="pl-PL" altLang="pl-PL" sz="2800" smtClean="0">
                <a:latin typeface="Century Gothic" pitchFamily="34" charset="0"/>
              </a:rPr>
              <a:t>re powinny być spełnione</a:t>
            </a:r>
          </a:p>
          <a:p>
            <a:pPr>
              <a:lnSpc>
                <a:spcPct val="90000"/>
              </a:lnSpc>
            </a:pPr>
            <a:r>
              <a:rPr lang="pl-PL" altLang="pl-PL" sz="2800" smtClean="0">
                <a:latin typeface="Century Gothic" pitchFamily="34" charset="0"/>
              </a:rPr>
              <a:t>Formy słowne postanowień</a:t>
            </a:r>
          </a:p>
        </p:txBody>
      </p:sp>
      <p:sp>
        <p:nvSpPr>
          <p:cNvPr id="60419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C7163B-C73B-41DC-ABCF-8068D37C932E}" type="slidenum">
              <a:rPr lang="pl-PL" altLang="pl-PL" smtClean="0">
                <a:cs typeface="Arial" charset="0"/>
              </a:rPr>
              <a:pPr/>
              <a:t>39</a:t>
            </a:fld>
            <a:endParaRPr lang="pl-PL" altLang="pl-PL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835150" y="188913"/>
            <a:ext cx="6583363" cy="914400"/>
          </a:xfrm>
        </p:spPr>
        <p:txBody>
          <a:bodyPr/>
          <a:lstStyle/>
          <a:p>
            <a:r>
              <a:rPr lang="pl-PL" altLang="pl-PL" sz="2800" b="1" smtClean="0">
                <a:solidFill>
                  <a:srgbClr val="333399"/>
                </a:solidFill>
                <a:latin typeface="Century Gothic" pitchFamily="34" charset="0"/>
              </a:rPr>
              <a:t>SCHEMAT  ORGANIZACYJNY</a:t>
            </a:r>
            <a:endParaRPr lang="pl-PL" altLang="pl-PL" sz="2800" smtClean="0">
              <a:solidFill>
                <a:srgbClr val="333399"/>
              </a:solidFill>
              <a:latin typeface="Century Gothic" pitchFamily="34" charset="0"/>
            </a:endParaRPr>
          </a:p>
        </p:txBody>
      </p:sp>
      <p:sp>
        <p:nvSpPr>
          <p:cNvPr id="359441" name="Line 17"/>
          <p:cNvSpPr>
            <a:spLocks noChangeShapeType="1"/>
          </p:cNvSpPr>
          <p:nvPr/>
        </p:nvSpPr>
        <p:spPr bwMode="auto">
          <a:xfrm>
            <a:off x="6905625" y="5864225"/>
            <a:ext cx="30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ettenschweiler" pitchFamily="34" charset="0"/>
              <a:cs typeface="+mn-cs"/>
            </a:endParaRPr>
          </a:p>
        </p:txBody>
      </p:sp>
      <p:pic>
        <p:nvPicPr>
          <p:cNvPr id="20483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1268413"/>
            <a:ext cx="7632700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ytuł 1"/>
          <p:cNvSpPr>
            <a:spLocks noGrp="1"/>
          </p:cNvSpPr>
          <p:nvPr>
            <p:ph type="title"/>
          </p:nvPr>
        </p:nvSpPr>
        <p:spPr>
          <a:xfrm>
            <a:off x="1192213" y="260350"/>
            <a:ext cx="7772400" cy="720725"/>
          </a:xfrm>
        </p:spPr>
        <p:txBody>
          <a:bodyPr/>
          <a:lstStyle/>
          <a:p>
            <a:r>
              <a:rPr lang="pl-PL" altLang="pl-PL" sz="3200" b="1" smtClean="0">
                <a:solidFill>
                  <a:schemeClr val="accent2"/>
                </a:solidFill>
                <a:latin typeface="Century Gothic" pitchFamily="34" charset="0"/>
              </a:rPr>
              <a:t>Skrócony przebieg opracowania PN</a:t>
            </a:r>
          </a:p>
        </p:txBody>
      </p:sp>
      <p:sp>
        <p:nvSpPr>
          <p:cNvPr id="61442" name="Symbol zastępczy zawartości 2"/>
          <p:cNvSpPr>
            <a:spLocks noGrp="1"/>
          </p:cNvSpPr>
          <p:nvPr>
            <p:ph idx="1"/>
          </p:nvPr>
        </p:nvSpPr>
        <p:spPr>
          <a:xfrm>
            <a:off x="1187450" y="1341438"/>
            <a:ext cx="7705725" cy="5183187"/>
          </a:xfrm>
        </p:spPr>
        <p:txBody>
          <a:bodyPr/>
          <a:lstStyle/>
          <a:p>
            <a:r>
              <a:rPr lang="pl-PL" altLang="pl-PL" sz="2400" b="1" smtClean="0">
                <a:latin typeface="Century Gothic" pitchFamily="34" charset="0"/>
              </a:rPr>
              <a:t>Etap: 20 – Projekt roboczy</a:t>
            </a:r>
          </a:p>
          <a:p>
            <a:pPr lvl="1"/>
            <a:r>
              <a:rPr lang="pl-PL" altLang="pl-PL" sz="2000" smtClean="0">
                <a:latin typeface="Century Gothic" pitchFamily="34" charset="0"/>
              </a:rPr>
              <a:t>Powołanie grupy projektowej i prowadzącego temat</a:t>
            </a:r>
          </a:p>
          <a:p>
            <a:pPr lvl="1"/>
            <a:r>
              <a:rPr lang="pl-PL" altLang="pl-PL" sz="2000" smtClean="0">
                <a:latin typeface="Century Gothic" pitchFamily="34" charset="0"/>
              </a:rPr>
              <a:t>Opracowanie projektu roboczego</a:t>
            </a:r>
          </a:p>
          <a:p>
            <a:pPr lvl="1"/>
            <a:r>
              <a:rPr lang="pl-PL" altLang="pl-PL" sz="2000" smtClean="0">
                <a:latin typeface="Century Gothic" pitchFamily="34" charset="0"/>
              </a:rPr>
              <a:t>Przyjęcie i uzgodnienie projektu roboczego w grupie projektowej</a:t>
            </a:r>
          </a:p>
          <a:p>
            <a:r>
              <a:rPr lang="pl-PL" altLang="pl-PL" sz="2400" b="1" smtClean="0">
                <a:latin typeface="Century Gothic" pitchFamily="34" charset="0"/>
              </a:rPr>
              <a:t>Etap: 30 – Projekt do ankiety</a:t>
            </a:r>
          </a:p>
          <a:p>
            <a:pPr lvl="1"/>
            <a:r>
              <a:rPr lang="pl-PL" altLang="pl-PL" sz="2000" smtClean="0">
                <a:latin typeface="Century Gothic" pitchFamily="34" charset="0"/>
              </a:rPr>
              <a:t>Rozesłanie projektu roboczego do opiniowania przez KT</a:t>
            </a:r>
          </a:p>
          <a:p>
            <a:pPr lvl="1"/>
            <a:r>
              <a:rPr lang="pl-PL" altLang="pl-PL" sz="2000" smtClean="0">
                <a:latin typeface="Century Gothic" pitchFamily="34" charset="0"/>
              </a:rPr>
              <a:t>Zorganizowanie uzgodnienia projektu w KT</a:t>
            </a:r>
          </a:p>
          <a:p>
            <a:pPr lvl="1"/>
            <a:r>
              <a:rPr lang="pl-PL" altLang="pl-PL" sz="2000" smtClean="0">
                <a:latin typeface="Century Gothic" pitchFamily="34" charset="0"/>
              </a:rPr>
              <a:t>Uzgodnienie projektu do ankiety w KT</a:t>
            </a:r>
          </a:p>
          <a:p>
            <a:pPr lvl="1"/>
            <a:r>
              <a:rPr lang="pl-PL" altLang="pl-PL" sz="2000" smtClean="0">
                <a:latin typeface="Century Gothic" pitchFamily="34" charset="0"/>
              </a:rPr>
              <a:t>Przyjęcie projektu do ankiety w KT</a:t>
            </a:r>
          </a:p>
        </p:txBody>
      </p:sp>
      <p:sp>
        <p:nvSpPr>
          <p:cNvPr id="61443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8E1B87-AC49-4496-B57A-913E28CF7ADC}" type="slidenum">
              <a:rPr lang="pl-PL" altLang="pl-PL" smtClean="0">
                <a:cs typeface="Arial" charset="0"/>
              </a:rPr>
              <a:pPr/>
              <a:t>40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61444" name="pole tekstowe 4"/>
          <p:cNvSpPr txBox="1">
            <a:spLocks noChangeArrowheads="1"/>
          </p:cNvSpPr>
          <p:nvPr/>
        </p:nvSpPr>
        <p:spPr bwMode="auto">
          <a:xfrm>
            <a:off x="7412038" y="6480175"/>
            <a:ext cx="162401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pl-PL" altLang="pl-PL" sz="1100" b="0"/>
              <a:t>Normalizacja,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ytuł 1"/>
          <p:cNvSpPr>
            <a:spLocks noGrp="1"/>
          </p:cNvSpPr>
          <p:nvPr>
            <p:ph type="title"/>
          </p:nvPr>
        </p:nvSpPr>
        <p:spPr>
          <a:xfrm>
            <a:off x="830263" y="44450"/>
            <a:ext cx="8350250" cy="1143000"/>
          </a:xfrm>
        </p:spPr>
        <p:txBody>
          <a:bodyPr/>
          <a:lstStyle/>
          <a:p>
            <a:r>
              <a:rPr lang="pl-PL" altLang="pl-PL" sz="3200" b="1" smtClean="0">
                <a:solidFill>
                  <a:schemeClr val="accent2"/>
                </a:solidFill>
                <a:latin typeface="Century Gothic" pitchFamily="34" charset="0"/>
              </a:rPr>
              <a:t>Skrócony przebieg opracowania PN</a:t>
            </a:r>
            <a:endParaRPr lang="pl-PL" altLang="pl-PL" sz="3200" smtClean="0"/>
          </a:p>
        </p:txBody>
      </p:sp>
      <p:sp>
        <p:nvSpPr>
          <p:cNvPr id="62466" name="Symbol zastępczy zawartości 2"/>
          <p:cNvSpPr>
            <a:spLocks noGrp="1"/>
          </p:cNvSpPr>
          <p:nvPr>
            <p:ph idx="1"/>
          </p:nvPr>
        </p:nvSpPr>
        <p:spPr>
          <a:xfrm>
            <a:off x="1120775" y="1268413"/>
            <a:ext cx="7772400" cy="5589587"/>
          </a:xfrm>
        </p:spPr>
        <p:txBody>
          <a:bodyPr/>
          <a:lstStyle/>
          <a:p>
            <a:r>
              <a:rPr lang="pl-PL" altLang="pl-PL" sz="2400" b="1" smtClean="0">
                <a:latin typeface="Century Gothic" pitchFamily="34" charset="0"/>
              </a:rPr>
              <a:t>Etap: 40 – Projekt do zatwierdzenia</a:t>
            </a:r>
          </a:p>
          <a:p>
            <a:pPr lvl="1"/>
            <a:r>
              <a:rPr lang="pl-PL" altLang="pl-PL" sz="2000" smtClean="0">
                <a:latin typeface="Century Gothic" pitchFamily="34" charset="0"/>
              </a:rPr>
              <a:t>Ogłoszenie ankiety powszechnej </a:t>
            </a:r>
          </a:p>
          <a:p>
            <a:pPr lvl="1"/>
            <a:r>
              <a:rPr lang="pl-PL" altLang="pl-PL" sz="2000" smtClean="0">
                <a:latin typeface="Century Gothic" pitchFamily="34" charset="0"/>
              </a:rPr>
              <a:t>Przeprowadzenie ankiety adresowanej </a:t>
            </a:r>
          </a:p>
          <a:p>
            <a:pPr lvl="1"/>
            <a:r>
              <a:rPr lang="pl-PL" altLang="pl-PL" sz="2000" smtClean="0">
                <a:latin typeface="Century Gothic" pitchFamily="34" charset="0"/>
              </a:rPr>
              <a:t>Sporządzenie zestawienia uwag z ankiety i określenie stanowiska KT do uwag</a:t>
            </a:r>
          </a:p>
          <a:p>
            <a:pPr lvl="1"/>
            <a:r>
              <a:rPr lang="pl-PL" altLang="pl-PL" sz="2000" smtClean="0">
                <a:latin typeface="Century Gothic" pitchFamily="34" charset="0"/>
              </a:rPr>
              <a:t>Przyjęcie projektu do zatwierdzenia w KT</a:t>
            </a:r>
          </a:p>
          <a:p>
            <a:pPr lvl="1"/>
            <a:r>
              <a:rPr lang="pl-PL" altLang="pl-PL" sz="2000" smtClean="0">
                <a:latin typeface="Century Gothic" pitchFamily="34" charset="0"/>
              </a:rPr>
              <a:t>Przekazanie projektu do zatwierdzenia do PKN</a:t>
            </a:r>
          </a:p>
          <a:p>
            <a:endParaRPr lang="pl-PL" altLang="pl-PL" sz="2400" b="1" smtClean="0">
              <a:latin typeface="Century Gothic" pitchFamily="34" charset="0"/>
            </a:endParaRPr>
          </a:p>
          <a:p>
            <a:r>
              <a:rPr lang="pl-PL" altLang="pl-PL" sz="2400" b="1" smtClean="0">
                <a:latin typeface="Century Gothic" pitchFamily="34" charset="0"/>
              </a:rPr>
              <a:t>Etap: 50 – PN do publikacji</a:t>
            </a:r>
          </a:p>
          <a:p>
            <a:pPr lvl="1"/>
            <a:r>
              <a:rPr lang="pl-PL" altLang="pl-PL" sz="2000" smtClean="0">
                <a:latin typeface="Century Gothic" pitchFamily="34" charset="0"/>
              </a:rPr>
              <a:t>Skierowanie projektu do zatwierdzenia</a:t>
            </a:r>
          </a:p>
          <a:p>
            <a:pPr lvl="1"/>
            <a:r>
              <a:rPr lang="pl-PL" altLang="pl-PL" sz="2000" smtClean="0">
                <a:latin typeface="Century Gothic" pitchFamily="34" charset="0"/>
              </a:rPr>
              <a:t>Zatwierdzenie PN</a:t>
            </a:r>
          </a:p>
          <a:p>
            <a:r>
              <a:rPr lang="pl-PL" altLang="pl-PL" sz="2400" b="1" smtClean="0">
                <a:latin typeface="Century Gothic" pitchFamily="34" charset="0"/>
              </a:rPr>
              <a:t>Etap: 60 – PN do rozpowszechniania</a:t>
            </a:r>
          </a:p>
          <a:p>
            <a:pPr lvl="1"/>
            <a:r>
              <a:rPr lang="pl-PL" altLang="pl-PL" sz="2000" smtClean="0">
                <a:latin typeface="Century Gothic" pitchFamily="34" charset="0"/>
              </a:rPr>
              <a:t>Publikowanie PN</a:t>
            </a:r>
          </a:p>
          <a:p>
            <a:pPr lvl="1"/>
            <a:r>
              <a:rPr lang="pl-PL" altLang="pl-PL" sz="2000" smtClean="0">
                <a:latin typeface="Century Gothic" pitchFamily="34" charset="0"/>
              </a:rPr>
              <a:t>Ogłoszenie PN</a:t>
            </a:r>
          </a:p>
          <a:p>
            <a:endParaRPr lang="pl-PL" altLang="pl-PL" sz="2400" smtClean="0">
              <a:latin typeface="Century Gothic" pitchFamily="34" charset="0"/>
            </a:endParaRPr>
          </a:p>
        </p:txBody>
      </p:sp>
      <p:sp>
        <p:nvSpPr>
          <p:cNvPr id="62467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366CFC-8CB0-4181-BE2B-A5E32871CCA7}" type="slidenum">
              <a:rPr lang="pl-PL" altLang="pl-PL" smtClean="0">
                <a:cs typeface="Arial" charset="0"/>
              </a:rPr>
              <a:pPr/>
              <a:t>41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62468" name="pole tekstowe 4"/>
          <p:cNvSpPr txBox="1">
            <a:spLocks noChangeArrowheads="1"/>
          </p:cNvSpPr>
          <p:nvPr/>
        </p:nvSpPr>
        <p:spPr bwMode="auto">
          <a:xfrm>
            <a:off x="7412038" y="6480175"/>
            <a:ext cx="162401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pl-PL" altLang="pl-PL" sz="1100" b="0"/>
              <a:t>Normalizacja,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42988" y="2571750"/>
            <a:ext cx="8101012" cy="172085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pl-PL" altLang="pl-PL" sz="2400" b="1" smtClean="0">
                <a:solidFill>
                  <a:srgbClr val="006EC7"/>
                </a:solidFill>
                <a:latin typeface="Century Gothic" pitchFamily="34" charset="0"/>
              </a:rPr>
              <a:t>Dziękuję za uwagę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pl-PL" altLang="pl-PL" sz="1800" smtClean="0">
              <a:latin typeface="Century Gothic" pitchFamily="34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pl-PL" altLang="pl-PL" sz="1800" smtClean="0">
              <a:latin typeface="Century Gothic" pitchFamily="34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pl-PL" altLang="pl-PL" sz="1400" smtClean="0">
                <a:latin typeface="Century Gothic" pitchFamily="34" charset="0"/>
              </a:rPr>
              <a:t>[ </a:t>
            </a:r>
            <a:r>
              <a:rPr lang="pl-PL" altLang="pl-PL" sz="1200" smtClean="0">
                <a:latin typeface="Century Gothic" pitchFamily="34" charset="0"/>
              </a:rPr>
              <a:t>w prezentacji wykorzystano przepisy wewnętrzne PKN, materiały zamieszczone na stronie internetowej www.pkn.pl i publikację </a:t>
            </a:r>
            <a:r>
              <a:rPr lang="pl-PL" altLang="pl-PL" sz="1200" i="1" smtClean="0">
                <a:latin typeface="Century Gothic" pitchFamily="34" charset="0"/>
              </a:rPr>
              <a:t>Normalizacja</a:t>
            </a:r>
            <a:r>
              <a:rPr lang="pl-PL" altLang="pl-PL" sz="1200" smtClean="0">
                <a:latin typeface="Century Gothic" pitchFamily="34" charset="0"/>
              </a:rPr>
              <a:t>,2013</a:t>
            </a:r>
            <a:r>
              <a:rPr lang="pl-PL" altLang="pl-PL" sz="1400" smtClean="0">
                <a:latin typeface="Century Gothic" pitchFamily="34" charset="0"/>
              </a:rPr>
              <a:t>]</a:t>
            </a:r>
          </a:p>
        </p:txBody>
      </p:sp>
      <p:sp>
        <p:nvSpPr>
          <p:cNvPr id="63490" name="Rectangle 15"/>
          <p:cNvSpPr>
            <a:spLocks noChangeArrowheads="1"/>
          </p:cNvSpPr>
          <p:nvPr/>
        </p:nvSpPr>
        <p:spPr bwMode="auto">
          <a:xfrm>
            <a:off x="1042988" y="4714875"/>
            <a:ext cx="81010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pl-PL" sz="1400" b="0">
                <a:latin typeface="Arial" charset="0"/>
              </a:rPr>
              <a:t>©</a:t>
            </a:r>
            <a:r>
              <a:rPr lang="pl-PL" altLang="pl-PL" sz="1400" b="0">
                <a:latin typeface="Arial" charset="0"/>
              </a:rPr>
              <a:t> Copyright by PKN</a:t>
            </a:r>
          </a:p>
          <a:p>
            <a:pPr algn="ctr" eaLnBrk="0" hangingPunct="0"/>
            <a:r>
              <a:rPr lang="pl-PL" altLang="pl-PL" sz="1400" b="0">
                <a:latin typeface="Arial" charset="0"/>
              </a:rPr>
              <a:t>Przedruk, kopiowanie lub powielanie w jakiejkolwiek formie całości lub części niniejszych materiałów szkoleniowych jest zabronione bez pisemnej zgody autora.</a:t>
            </a:r>
          </a:p>
          <a:p>
            <a:pPr algn="ctr" eaLnBrk="0" hangingPunct="0"/>
            <a:endParaRPr lang="pl-PL" altLang="pl-PL" sz="1400" b="0">
              <a:latin typeface="Arial" charset="0"/>
            </a:endParaRPr>
          </a:p>
        </p:txBody>
      </p:sp>
      <p:sp>
        <p:nvSpPr>
          <p:cNvPr id="63491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ABA81C-F9A4-4128-B6E0-0EBBB6D39381}" type="slidenum">
              <a:rPr lang="pl-PL" altLang="pl-PL" smtClean="0">
                <a:cs typeface="Arial" charset="0"/>
              </a:rPr>
              <a:pPr/>
              <a:t>42</a:t>
            </a:fld>
            <a:endParaRPr lang="pl-PL" altLang="pl-PL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ytuł 1"/>
          <p:cNvSpPr>
            <a:spLocks noGrp="1"/>
          </p:cNvSpPr>
          <p:nvPr>
            <p:ph type="title" idx="4294967295"/>
          </p:nvPr>
        </p:nvSpPr>
        <p:spPr>
          <a:xfrm>
            <a:off x="1157288" y="142875"/>
            <a:ext cx="7772400" cy="1414463"/>
          </a:xfrm>
        </p:spPr>
        <p:txBody>
          <a:bodyPr/>
          <a:lstStyle/>
          <a:p>
            <a:r>
              <a:rPr lang="pl-PL" altLang="pl-PL" sz="3600" b="1" smtClean="0">
                <a:solidFill>
                  <a:srgbClr val="262699"/>
                </a:solidFill>
                <a:latin typeface="Century Gothic" pitchFamily="34" charset="0"/>
              </a:rPr>
              <a:t>Organy techniczne PKN powoływane przez Prezesa PKN</a:t>
            </a:r>
            <a:br>
              <a:rPr lang="pl-PL" altLang="pl-PL" sz="3600" b="1" smtClean="0">
                <a:solidFill>
                  <a:srgbClr val="262699"/>
                </a:solidFill>
                <a:latin typeface="Century Gothic" pitchFamily="34" charset="0"/>
              </a:rPr>
            </a:br>
            <a:endParaRPr lang="pl-PL" altLang="pl-PL" sz="2800" b="1" smtClean="0">
              <a:solidFill>
                <a:srgbClr val="262699"/>
              </a:solidFill>
              <a:latin typeface="Century Gothic" pitchFamily="34" charset="0"/>
            </a:endParaRPr>
          </a:p>
        </p:txBody>
      </p:sp>
      <p:sp>
        <p:nvSpPr>
          <p:cNvPr id="22530" name="Symbol zastępczy zawartości 2"/>
          <p:cNvSpPr>
            <a:spLocks noGrp="1"/>
          </p:cNvSpPr>
          <p:nvPr>
            <p:ph idx="4294967295"/>
          </p:nvPr>
        </p:nvSpPr>
        <p:spPr>
          <a:xfrm>
            <a:off x="1042988" y="1916113"/>
            <a:ext cx="8101012" cy="4537075"/>
          </a:xfrm>
        </p:spPr>
        <p:txBody>
          <a:bodyPr/>
          <a:lstStyle/>
          <a:p>
            <a:r>
              <a:rPr lang="pl-PL" altLang="pl-PL" sz="2000" smtClean="0">
                <a:solidFill>
                  <a:schemeClr val="accent2"/>
                </a:solidFill>
                <a:latin typeface="Century Gothic" pitchFamily="34" charset="0"/>
              </a:rPr>
              <a:t>Rada Sektorowa (RS)</a:t>
            </a:r>
            <a:r>
              <a:rPr lang="pl-PL" altLang="pl-PL" sz="2000" smtClean="0">
                <a:latin typeface="Century Gothic" pitchFamily="34" charset="0"/>
              </a:rPr>
              <a:t> – ciało kolegialne, składające się z Przewodniczących Komitetów Technicznych i Komitetów Zadaniowych danego Sektora WPN, koordynujące działania w zakresie tematyki danego Sektora</a:t>
            </a:r>
          </a:p>
          <a:p>
            <a:r>
              <a:rPr lang="pl-PL" altLang="pl-PL" sz="2000" smtClean="0">
                <a:solidFill>
                  <a:schemeClr val="accent2"/>
                </a:solidFill>
                <a:latin typeface="Century Gothic" pitchFamily="34" charset="0"/>
              </a:rPr>
              <a:t>Komitet Techniczny (KT)</a:t>
            </a:r>
            <a:r>
              <a:rPr lang="pl-PL" altLang="pl-PL" sz="2000" smtClean="0">
                <a:latin typeface="Century Gothic" pitchFamily="34" charset="0"/>
              </a:rPr>
              <a:t> – ciało kolegialne powoływane do prowadzenia prac normalizacyjnych w przyporządkowanym mu zakresie tematycznym</a:t>
            </a:r>
          </a:p>
          <a:p>
            <a:r>
              <a:rPr lang="pl-PL" altLang="pl-PL" sz="2000" smtClean="0">
                <a:solidFill>
                  <a:schemeClr val="accent2"/>
                </a:solidFill>
                <a:latin typeface="Century Gothic" pitchFamily="34" charset="0"/>
              </a:rPr>
              <a:t>Komitet Zadaniowy (KZ) </a:t>
            </a:r>
            <a:r>
              <a:rPr lang="pl-PL" altLang="pl-PL" sz="2000" smtClean="0">
                <a:latin typeface="Century Gothic" pitchFamily="34" charset="0"/>
              </a:rPr>
              <a:t>– ciało kolegialne powoływane do wykonania określonego zadania normalizacyjnego</a:t>
            </a:r>
          </a:p>
          <a:p>
            <a:r>
              <a:rPr lang="pl-PL" altLang="pl-PL" sz="2000" smtClean="0">
                <a:solidFill>
                  <a:schemeClr val="accent2"/>
                </a:solidFill>
                <a:latin typeface="Century Gothic" pitchFamily="34" charset="0"/>
              </a:rPr>
              <a:t>Podkomitet (PK) </a:t>
            </a:r>
            <a:r>
              <a:rPr lang="pl-PL" altLang="pl-PL" sz="2000" smtClean="0">
                <a:latin typeface="Century Gothic" pitchFamily="34" charset="0"/>
              </a:rPr>
              <a:t>- ciało kolegialne powoływane przez Prezesa PKN na wniosek przewodniczącego KT  do samodzielnego prowadzenia prac normalizacyjnych  w wydzielonej części zakresu tematycznego KT</a:t>
            </a:r>
          </a:p>
        </p:txBody>
      </p:sp>
      <p:sp>
        <p:nvSpPr>
          <p:cNvPr id="22531" name="Symbol zastępczy numeru slajdu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105C57A4-5A5D-407F-8E87-C2B55711B4DE}" type="slidenum">
              <a:rPr lang="pl-PL" altLang="pl-PL" sz="1400" b="0">
                <a:latin typeface="Times New Roman" pitchFamily="18" charset="0"/>
              </a:rPr>
              <a:pPr algn="r" eaLnBrk="0" hangingPunct="0"/>
              <a:t>5</a:t>
            </a:fld>
            <a:endParaRPr lang="pl-PL" altLang="pl-PL" sz="1400" b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ytuł 2"/>
          <p:cNvSpPr>
            <a:spLocks noGrp="1"/>
          </p:cNvSpPr>
          <p:nvPr>
            <p:ph type="title"/>
          </p:nvPr>
        </p:nvSpPr>
        <p:spPr>
          <a:xfrm>
            <a:off x="1120775" y="188913"/>
            <a:ext cx="7772400" cy="1143000"/>
          </a:xfrm>
        </p:spPr>
        <p:txBody>
          <a:bodyPr/>
          <a:lstStyle/>
          <a:p>
            <a:r>
              <a:rPr lang="pl-PL" altLang="pl-PL" sz="3200" b="1" smtClean="0">
                <a:solidFill>
                  <a:schemeClr val="accent2"/>
                </a:solidFill>
                <a:latin typeface="Century Gothic" pitchFamily="34" charset="0"/>
              </a:rPr>
              <a:t>Przepisy wewnętrzne dotyczące działalności OT</a:t>
            </a:r>
          </a:p>
        </p:txBody>
      </p:sp>
      <p:sp>
        <p:nvSpPr>
          <p:cNvPr id="23554" name="Symbol zastępczy zawartości 3"/>
          <p:cNvSpPr>
            <a:spLocks noGrp="1"/>
          </p:cNvSpPr>
          <p:nvPr>
            <p:ph idx="1"/>
          </p:nvPr>
        </p:nvSpPr>
        <p:spPr>
          <a:xfrm>
            <a:off x="1116013" y="1628775"/>
            <a:ext cx="7920037" cy="4467225"/>
          </a:xfrm>
        </p:spPr>
        <p:txBody>
          <a:bodyPr/>
          <a:lstStyle/>
          <a:p>
            <a:r>
              <a:rPr lang="pl-PL" altLang="pl-PL" sz="2400" smtClean="0">
                <a:latin typeface="Century Gothic" pitchFamily="34" charset="0"/>
              </a:rPr>
              <a:t>Zarządzenie Nr 30 Prezesa Polskiego Komitetu Normalizacyjnego z dnia 30 lipca 2013 r. w sprawie Organów Technicznych powoływanych przez Prezesa PKN, podstawy ich powoływania oraz zasad powoływania członków i osób funkcyjnych w tych organach </a:t>
            </a:r>
          </a:p>
          <a:p>
            <a:endParaRPr lang="pl-PL" altLang="pl-PL" sz="2400" smtClean="0">
              <a:latin typeface="Century Gothic" pitchFamily="34" charset="0"/>
            </a:endParaRPr>
          </a:p>
          <a:p>
            <a:r>
              <a:rPr lang="pl-PL" altLang="pl-PL" sz="2400" smtClean="0">
                <a:latin typeface="Century Gothic" pitchFamily="34" charset="0"/>
              </a:rPr>
              <a:t>Z2-P1 Organizacja i zadania Organów Technicznych powoływanych w PKN</a:t>
            </a:r>
          </a:p>
          <a:p>
            <a:r>
              <a:rPr lang="pl-PL" altLang="pl-PL" sz="2400" smtClean="0">
                <a:latin typeface="Century Gothic" pitchFamily="34" charset="0"/>
              </a:rPr>
              <a:t>Z2-P3 Zasady powoływania Organów Technicznych PKN, ich członków oraz osób funkcyjnych</a:t>
            </a:r>
          </a:p>
          <a:p>
            <a:r>
              <a:rPr lang="pl-PL" altLang="pl-PL" sz="2400" smtClean="0">
                <a:latin typeface="Century Gothic" pitchFamily="34" charset="0"/>
              </a:rPr>
              <a:t>Z2-I2 Opracowanie planu działania KT/KZ</a:t>
            </a:r>
          </a:p>
          <a:p>
            <a:endParaRPr lang="pl-PL" altLang="pl-PL" sz="2400" smtClean="0">
              <a:latin typeface="Century Gothic" pitchFamily="34" charset="0"/>
            </a:endParaRPr>
          </a:p>
          <a:p>
            <a:endParaRPr lang="pl-PL" altLang="pl-PL" sz="2400" smtClean="0">
              <a:latin typeface="Century Gothic" pitchFamily="34" charset="0"/>
            </a:endParaRPr>
          </a:p>
          <a:p>
            <a:endParaRPr lang="pl-PL" altLang="pl-PL" sz="2400" smtClean="0">
              <a:latin typeface="Century Gothic" pitchFamily="34" charset="0"/>
            </a:endParaRPr>
          </a:p>
          <a:p>
            <a:endParaRPr lang="pl-PL" altLang="pl-PL" sz="2400" smtClean="0">
              <a:latin typeface="Century Gothic" pitchFamily="34" charset="0"/>
            </a:endParaRPr>
          </a:p>
        </p:txBody>
      </p:sp>
      <p:sp>
        <p:nvSpPr>
          <p:cNvPr id="23555" name="Symbol zastępczy numeru slajd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5DA8FD-2B06-4257-8B3C-101A117E5C7B}" type="slidenum">
              <a:rPr lang="pl-PL" altLang="pl-PL" smtClean="0">
                <a:cs typeface="Arial" charset="0"/>
              </a:rPr>
              <a:pPr/>
              <a:t>6</a:t>
            </a:fld>
            <a:endParaRPr lang="pl-PL" altLang="pl-PL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200" b="1" smtClean="0">
                <a:solidFill>
                  <a:schemeClr val="accent2"/>
                </a:solidFill>
                <a:latin typeface="Century Gothic" pitchFamily="34" charset="0"/>
              </a:rPr>
              <a:t>Podstawa powołania OT</a:t>
            </a:r>
          </a:p>
        </p:txBody>
      </p:sp>
      <p:sp>
        <p:nvSpPr>
          <p:cNvPr id="24578" name="Symbol zastępczy zawartości 3"/>
          <p:cNvSpPr>
            <a:spLocks noGrp="1"/>
          </p:cNvSpPr>
          <p:nvPr>
            <p:ph idx="1"/>
          </p:nvPr>
        </p:nvSpPr>
        <p:spPr>
          <a:xfrm>
            <a:off x="1116013" y="1981200"/>
            <a:ext cx="7704137" cy="4471988"/>
          </a:xfrm>
        </p:spPr>
        <p:txBody>
          <a:bodyPr/>
          <a:lstStyle/>
          <a:p>
            <a:r>
              <a:rPr lang="pl-PL" altLang="pl-PL" sz="2400" smtClean="0">
                <a:latin typeface="Century Gothic" pitchFamily="34" charset="0"/>
              </a:rPr>
              <a:t>Podstawą powołania KT/KZ jest odpowiednio: </a:t>
            </a:r>
          </a:p>
          <a:p>
            <a:pPr lvl="1"/>
            <a:r>
              <a:rPr lang="pl-PL" altLang="pl-PL" sz="2000" smtClean="0">
                <a:latin typeface="Century Gothic" pitchFamily="34" charset="0"/>
              </a:rPr>
              <a:t>zaopiniowany przez Radę Sektorową i Radę Normalizacyjną projekt Planu działania KT, </a:t>
            </a:r>
          </a:p>
          <a:p>
            <a:pPr lvl="1"/>
            <a:r>
              <a:rPr lang="pl-PL" altLang="pl-PL" sz="2000" smtClean="0">
                <a:latin typeface="Century Gothic" pitchFamily="34" charset="0"/>
              </a:rPr>
              <a:t>zaopiniowany przez Radę Sektorową projekt Planu działania KZ</a:t>
            </a:r>
          </a:p>
          <a:p>
            <a:r>
              <a:rPr lang="pl-PL" altLang="pl-PL" sz="2400" smtClean="0">
                <a:latin typeface="Century Gothic" pitchFamily="34" charset="0"/>
              </a:rPr>
              <a:t>wraz z wymaganymi dokumentami powołania KT/KZ</a:t>
            </a:r>
          </a:p>
          <a:p>
            <a:r>
              <a:rPr lang="pl-PL" altLang="pl-PL" sz="2400" smtClean="0">
                <a:latin typeface="Century Gothic" pitchFamily="34" charset="0"/>
              </a:rPr>
              <a:t>Podstawą powołania PK jest decyzja Przewodniczącego KT wyrażona we wniosku o powołanie PK oraz pozostałe wymagane dokumenty powołania PK</a:t>
            </a:r>
          </a:p>
          <a:p>
            <a:endParaRPr lang="pl-PL" altLang="pl-PL" sz="2400" smtClean="0">
              <a:latin typeface="Century Gothic" pitchFamily="34" charset="0"/>
            </a:endParaRPr>
          </a:p>
          <a:p>
            <a:endParaRPr lang="pl-PL" altLang="pl-PL" sz="2400" smtClean="0">
              <a:latin typeface="Century Gothic" pitchFamily="34" charset="0"/>
            </a:endParaRPr>
          </a:p>
        </p:txBody>
      </p:sp>
      <p:sp>
        <p:nvSpPr>
          <p:cNvPr id="24579" name="Symbol zastępczy numeru slajd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6799E2-F28C-4537-9A17-86420CABD36C}" type="slidenum">
              <a:rPr lang="pl-PL" altLang="pl-PL" smtClean="0">
                <a:cs typeface="Arial" charset="0"/>
              </a:rPr>
              <a:pPr/>
              <a:t>7</a:t>
            </a:fld>
            <a:endParaRPr lang="pl-PL" altLang="pl-PL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ytuł 4"/>
          <p:cNvSpPr>
            <a:spLocks noGrp="1"/>
          </p:cNvSpPr>
          <p:nvPr>
            <p:ph type="title"/>
          </p:nvPr>
        </p:nvSpPr>
        <p:spPr>
          <a:xfrm>
            <a:off x="685800" y="-26988"/>
            <a:ext cx="7772400" cy="863601"/>
          </a:xfrm>
        </p:spPr>
        <p:txBody>
          <a:bodyPr/>
          <a:lstStyle/>
          <a:p>
            <a:r>
              <a:rPr lang="pl-PL" altLang="pl-PL" sz="3200" b="1" smtClean="0">
                <a:solidFill>
                  <a:srgbClr val="0070C0"/>
                </a:solidFill>
                <a:latin typeface="Century Gothic" pitchFamily="34" charset="0"/>
              </a:rPr>
              <a:t>Plan działania KT/KZ</a:t>
            </a:r>
            <a:endParaRPr lang="pl-PL" altLang="pl-PL" sz="3200" smtClean="0"/>
          </a:p>
        </p:txBody>
      </p:sp>
      <p:sp>
        <p:nvSpPr>
          <p:cNvPr id="25602" name="Symbol zastępczy zawartości 5"/>
          <p:cNvSpPr>
            <a:spLocks noGrp="1"/>
          </p:cNvSpPr>
          <p:nvPr>
            <p:ph idx="1"/>
          </p:nvPr>
        </p:nvSpPr>
        <p:spPr>
          <a:xfrm>
            <a:off x="685800" y="981075"/>
            <a:ext cx="7772400" cy="5114925"/>
          </a:xfrm>
        </p:spPr>
        <p:txBody>
          <a:bodyPr/>
          <a:lstStyle/>
          <a:p>
            <a:r>
              <a:rPr lang="pl-PL" altLang="pl-PL" sz="2000" smtClean="0">
                <a:latin typeface="Century Gothic" pitchFamily="34" charset="0"/>
              </a:rPr>
              <a:t>Plan działania Komitetu Technicznego (PD KT)/Komitetu Zadaniowego (PD KZ) jest zwięzłym opisem bieżącego stanu prac normalizacyjnych i planu prac w kontekście ważnych biznesowych, technologicznych, środowiskowych i społecznych prognoz w dziedzinie którą zajmuje się KT/KZ </a:t>
            </a:r>
          </a:p>
          <a:p>
            <a:r>
              <a:rPr lang="pl-PL" altLang="pl-PL" sz="2000" smtClean="0">
                <a:latin typeface="Century Gothic" pitchFamily="34" charset="0"/>
              </a:rPr>
              <a:t>Jest opracowywany w celu:</a:t>
            </a:r>
          </a:p>
          <a:p>
            <a:pPr lvl="1"/>
            <a:r>
              <a:rPr lang="pl-PL" altLang="pl-PL" sz="1600" smtClean="0">
                <a:latin typeface="Century Gothic" pitchFamily="34" charset="0"/>
              </a:rPr>
              <a:t>dostarczenia członkom KT/KZ i innym zainteresowanym podmiotom analizy ww. prognoz;</a:t>
            </a:r>
          </a:p>
          <a:p>
            <a:pPr lvl="1"/>
            <a:r>
              <a:rPr lang="pl-PL" altLang="pl-PL" sz="1600" smtClean="0">
                <a:latin typeface="Century Gothic" pitchFamily="34" charset="0"/>
              </a:rPr>
              <a:t>wyjaśnienia powiązania bieżących prac normalizacyjnych KT/KZ z ww. prognozami;</a:t>
            </a:r>
          </a:p>
          <a:p>
            <a:pPr lvl="1"/>
            <a:r>
              <a:rPr lang="pl-PL" altLang="pl-PL" sz="1600" smtClean="0">
                <a:latin typeface="Century Gothic" pitchFamily="34" charset="0"/>
              </a:rPr>
              <a:t>wyznaczenia obszarów priorytetowych, umożliwiających właściwe planowanie prac KT/KZ;</a:t>
            </a:r>
          </a:p>
          <a:p>
            <a:pPr lvl="1"/>
            <a:r>
              <a:rPr lang="pl-PL" altLang="pl-PL" sz="1600" smtClean="0">
                <a:latin typeface="Century Gothic" pitchFamily="34" charset="0"/>
              </a:rPr>
              <a:t>promocji wśród środowisk zainteresowanych daną tematyką dokonań oraz planów KT/KZ, z którymi wiąże się potrzeba uzyskania środków finansowych, niezbędnych do realizacji planowanych prac;</a:t>
            </a:r>
          </a:p>
          <a:p>
            <a:pPr lvl="1"/>
            <a:r>
              <a:rPr lang="pl-PL" altLang="pl-PL" sz="1600" smtClean="0">
                <a:latin typeface="Century Gothic" pitchFamily="34" charset="0"/>
              </a:rPr>
              <a:t>promocji wśród środowisk zainteresowanych daną tematyką czynnego uczestnictwa w pracach KT/KZ</a:t>
            </a:r>
            <a:endParaRPr lang="pl-PL" altLang="pl-PL" sz="1600" smtClean="0"/>
          </a:p>
        </p:txBody>
      </p:sp>
      <p:sp>
        <p:nvSpPr>
          <p:cNvPr id="25603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B55717-F871-4980-86CB-FF2D365914BC}" type="slidenum">
              <a:rPr lang="pl-PL" altLang="pl-PL" smtClean="0">
                <a:cs typeface="Arial" charset="0"/>
              </a:rPr>
              <a:pPr/>
              <a:t>8</a:t>
            </a:fld>
            <a:endParaRPr lang="pl-PL" altLang="pl-PL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ytuł 3"/>
          <p:cNvSpPr>
            <a:spLocks noGrp="1"/>
          </p:cNvSpPr>
          <p:nvPr>
            <p:ph type="title"/>
          </p:nvPr>
        </p:nvSpPr>
        <p:spPr>
          <a:xfrm>
            <a:off x="1120775" y="188913"/>
            <a:ext cx="7772400" cy="1152525"/>
          </a:xfrm>
        </p:spPr>
        <p:txBody>
          <a:bodyPr/>
          <a:lstStyle/>
          <a:p>
            <a:r>
              <a:rPr lang="pl-PL" altLang="pl-PL" sz="3200" b="1" smtClean="0">
                <a:solidFill>
                  <a:schemeClr val="accent2"/>
                </a:solidFill>
                <a:latin typeface="Century Gothic" pitchFamily="34" charset="0"/>
              </a:rPr>
              <a:t>Członkowie KT/KZ/PK</a:t>
            </a:r>
          </a:p>
        </p:txBody>
      </p:sp>
      <p:sp>
        <p:nvSpPr>
          <p:cNvPr id="26626" name="Symbol zastępczy zawartości 4"/>
          <p:cNvSpPr>
            <a:spLocks noGrp="1"/>
          </p:cNvSpPr>
          <p:nvPr>
            <p:ph idx="1"/>
          </p:nvPr>
        </p:nvSpPr>
        <p:spPr>
          <a:xfrm>
            <a:off x="1192213" y="1196975"/>
            <a:ext cx="7772400" cy="5099050"/>
          </a:xfrm>
        </p:spPr>
        <p:txBody>
          <a:bodyPr/>
          <a:lstStyle/>
          <a:p>
            <a:r>
              <a:rPr lang="pl-PL" altLang="pl-PL" sz="2000" smtClean="0">
                <a:latin typeface="Century Gothic" pitchFamily="34" charset="0"/>
              </a:rPr>
              <a:t>Członkami KT/KZ/PK mogą być podmioty wymienione w art. 23 ust. 2 ustawy, działające i zarejestrowane na terenie RP, zainteresowane w zakresie tematycznym danego KT/KZ/PK, po złożeniu dokumentów wymaganych przepisami wewnętrznymi PKN </a:t>
            </a:r>
          </a:p>
          <a:p>
            <a:r>
              <a:rPr lang="pl-PL" altLang="pl-PL" sz="2000" smtClean="0">
                <a:latin typeface="Century Gothic" pitchFamily="34" charset="0"/>
              </a:rPr>
              <a:t>Członkowie KT i PK są powoływani przez Prezesa PKN na czas nieokreślony, a członkowie KZ – na czas wykonywania zadań</a:t>
            </a:r>
          </a:p>
          <a:p>
            <a:r>
              <a:rPr lang="pl-PL" altLang="pl-PL" sz="2000" smtClean="0">
                <a:latin typeface="Century Gothic" pitchFamily="34" charset="0"/>
              </a:rPr>
              <a:t>Członkowie KT/KZ/PK realizują zadania KT/KZ/PK poprzez swoich reprezentantów </a:t>
            </a:r>
          </a:p>
          <a:p>
            <a:r>
              <a:rPr lang="pl-PL" altLang="pl-PL" sz="2000" smtClean="0">
                <a:latin typeface="Century Gothic" pitchFamily="34" charset="0"/>
              </a:rPr>
              <a:t>W skład KT/KZ/PK zgodnie z ustawą wchodzą: specjaliści – reprezentanci członków KT/KZ/PK oraz pracownik PKN, pełniący funkcję Sekretarza KT/KZ lub Konsultanta KT (jeśli sekretariat KT jest prowadzony poza PKN)</a:t>
            </a:r>
          </a:p>
          <a:p>
            <a:endParaRPr lang="pl-PL" altLang="pl-PL" sz="2000" smtClean="0">
              <a:latin typeface="Century Gothic" pitchFamily="34" charset="0"/>
            </a:endParaRPr>
          </a:p>
          <a:p>
            <a:endParaRPr lang="pl-PL" altLang="pl-PL" sz="2000" smtClean="0">
              <a:latin typeface="Century Gothic" pitchFamily="34" charset="0"/>
            </a:endParaRPr>
          </a:p>
        </p:txBody>
      </p:sp>
      <p:sp>
        <p:nvSpPr>
          <p:cNvPr id="26627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7740650" y="6248400"/>
            <a:ext cx="717550" cy="457200"/>
          </a:xfrm>
          <a:noFill/>
        </p:spPr>
        <p:txBody>
          <a:bodyPr/>
          <a:lstStyle/>
          <a:p>
            <a:fld id="{F0BD8A61-CC99-47E0-B618-DCFE82F8B4D6}" type="slidenum">
              <a:rPr lang="pl-PL" altLang="pl-PL" smtClean="0">
                <a:cs typeface="Arial" charset="0"/>
              </a:rPr>
              <a:pPr/>
              <a:t>9</a:t>
            </a:fld>
            <a:endParaRPr lang="pl-PL" altLang="pl-PL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47700" marR="0" indent="-6477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pl-PL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47700" marR="0" indent="-6477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pl-PL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8079</TotalTime>
  <Words>2773</Words>
  <Application>Microsoft Office PowerPoint</Application>
  <PresentationFormat>Pokaz na ekranie (4:3)</PresentationFormat>
  <Paragraphs>386</Paragraphs>
  <Slides>42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Szablon projektu</vt:lpstr>
      </vt:variant>
      <vt:variant>
        <vt:i4>1</vt:i4>
      </vt:variant>
      <vt:variant>
        <vt:lpstr>Tytuły slajdów</vt:lpstr>
      </vt:variant>
      <vt:variant>
        <vt:i4>42</vt:i4>
      </vt:variant>
    </vt:vector>
  </HeadingPairs>
  <TitlesOfParts>
    <vt:vector size="50" baseType="lpstr">
      <vt:lpstr>Century Gothic</vt:lpstr>
      <vt:lpstr>Arial</vt:lpstr>
      <vt:lpstr>Times New Roman</vt:lpstr>
      <vt:lpstr>Wingdings</vt:lpstr>
      <vt:lpstr>Arial Narrow</vt:lpstr>
      <vt:lpstr>Helvetica</vt:lpstr>
      <vt:lpstr>Haettenschweiler</vt:lpstr>
      <vt:lpstr>Projekt domyślny</vt:lpstr>
      <vt:lpstr>Slajd 1</vt:lpstr>
      <vt:lpstr>System normalizacyjny w Polsce</vt:lpstr>
      <vt:lpstr>Polski Komitet Normalizacyjny</vt:lpstr>
      <vt:lpstr>SCHEMAT  ORGANIZACYJNY</vt:lpstr>
      <vt:lpstr>Organy techniczne PKN powoływane przez Prezesa PKN </vt:lpstr>
      <vt:lpstr>Przepisy wewnętrzne dotyczące działalności OT</vt:lpstr>
      <vt:lpstr>Podstawa powołania OT</vt:lpstr>
      <vt:lpstr>Plan działania KT/KZ</vt:lpstr>
      <vt:lpstr>Członkowie KT/KZ/PK</vt:lpstr>
      <vt:lpstr>KOMITETY TECHNICZNE PKN (art. 23)</vt:lpstr>
      <vt:lpstr>KOMITETY TECHNICZNE </vt:lpstr>
      <vt:lpstr>Rola i zadania Komitetu Technicznego</vt:lpstr>
      <vt:lpstr>Rola i zadania Komitetu Technicznego cd</vt:lpstr>
      <vt:lpstr>SKŁAD KOMITETÓW TECHNICZNYCH</vt:lpstr>
      <vt:lpstr>Zadania członka  KT</vt:lpstr>
      <vt:lpstr>Zadania Przewodniczącego KT</vt:lpstr>
      <vt:lpstr>Zadania Przewodniczącego KT cd</vt:lpstr>
      <vt:lpstr>Zadania sekretarza KT</vt:lpstr>
      <vt:lpstr>Zadania konsultanta</vt:lpstr>
      <vt:lpstr> Decyzje i uchwały </vt:lpstr>
      <vt:lpstr>Slajd 21</vt:lpstr>
      <vt:lpstr>Zasady głosowania</vt:lpstr>
      <vt:lpstr>Metody pracy KT</vt:lpstr>
      <vt:lpstr>Organizacja wewnętrzna pracy KT </vt:lpstr>
      <vt:lpstr>Struktura Komitetu Technicznego</vt:lpstr>
      <vt:lpstr>Komitet Zadaniowy</vt:lpstr>
      <vt:lpstr>Skład Komitetu Zadaniowego </vt:lpstr>
      <vt:lpstr>Grupa Projektowa</vt:lpstr>
      <vt:lpstr>Odpowiedzialność i zadania prowadzącego temat</vt:lpstr>
      <vt:lpstr>Decyzje Grupy Projektowej (GP)</vt:lpstr>
      <vt:lpstr>Metody pracy Grupy Projektowej (GP)</vt:lpstr>
      <vt:lpstr>Jak zostać członkiem KT/KZ/PK </vt:lpstr>
      <vt:lpstr>Slajd 33</vt:lpstr>
      <vt:lpstr>Polski Zasób Normalizacyjny </vt:lpstr>
      <vt:lpstr>Polski Komitet Normalizacyjny</vt:lpstr>
      <vt:lpstr>Polska Norma (PN)  (art. 5 ustawy o normalizacji)</vt:lpstr>
      <vt:lpstr>Norma</vt:lpstr>
      <vt:lpstr>Inne dokumenty normalizacyjne</vt:lpstr>
      <vt:lpstr>Rodzaje postanowień w normach</vt:lpstr>
      <vt:lpstr>Skrócony przebieg opracowania PN</vt:lpstr>
      <vt:lpstr>Skrócony przebieg opracowania PN</vt:lpstr>
      <vt:lpstr>Slajd 42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Uczestnictwo w normalizacji zyskiem dla firmy</dc:title>
  <dc:creator>-</dc:creator>
  <cp:lastModifiedBy>Mazan</cp:lastModifiedBy>
  <cp:revision>421</cp:revision>
  <dcterms:created xsi:type="dcterms:W3CDTF">2007-04-01T21:07:32Z</dcterms:created>
  <dcterms:modified xsi:type="dcterms:W3CDTF">2013-12-06T21:01:50Z</dcterms:modified>
</cp:coreProperties>
</file>